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 snapToGrid="0">
      <p:cViewPr varScale="1">
        <p:scale>
          <a:sx n="82" d="100"/>
          <a:sy n="82" d="100"/>
        </p:scale>
        <p:origin x="62" y="14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690C7-074F-485B-B753-79ACD1D2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A562AC-6BB4-48A1-A8A2-177BDF33CE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93378-B925-4634-ACCE-80AA6C02C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E5B086-0E37-477A-9A3B-390BAE627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F130E5-94AC-475F-A5B5-0EACB2B17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54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9CC7C-31A2-4CAB-989C-99C6135DEA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EE44C5B-2F35-46C4-AD12-73D3ECCA68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34179D-CFD8-480D-B381-9EB1BD3375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2D2040-06BD-42EC-A80F-9C2FC185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67A5B-A6FF-4F21-B86F-3CF106A64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62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E85FB8-FF64-4D0F-96AE-68915B426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A6CFB8-F811-468E-9E43-A2B170117D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521B66-2D72-4437-8DB5-894808AEC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3BBCA1-7C53-4550-A06B-B5A177FBFA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5F0F7D-2FD9-4FF9-8BC3-107977EC4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460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AE141-75CB-4C02-BDD9-A630ED354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A4288-AF7B-4B1C-9373-5F7EE47F1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0D22B-00DA-43BB-AFF8-67ECFD45A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FA484A-903E-4563-86DB-D07EFB395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500A1-F081-4119-A4F3-291F2AFF9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4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D1E5A-4652-4ADE-B664-BCBB2EDCF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C03415-B7AA-41E1-ABE3-EA042250A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82F1B-E964-470D-B6AD-D570088D9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089FB-D517-441A-BEB3-237DCCF2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C5184B-432A-44A6-A3A9-AA558B9D9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790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81CB1-87DB-4265-9A2E-26E27C546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8277A-7716-4FB1-B0E3-5400C6D0A5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4DC22F-BB61-4F73-A06C-C2C332CCE5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60155C-1312-4B75-9B0A-0D30E13A7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C8671F-BE25-4668-A24E-440BA799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0D370B-61CF-4373-82E6-3124B8B80D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85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8FE579-03E6-483F-98DB-BF3638384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2081C-949E-43A5-A67A-1524121661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1DCB8F6-9055-4FF0-AF05-4B5EF6D92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D02800-00A8-4745-9143-7232DB2FAD3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72B8E7-B12E-41CF-986B-22736E6E86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FC4FA8-3D60-439E-AA34-386A329A5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FEBF23-5722-41D2-A25A-301C87D98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967F206-0056-4150-AAC2-83B8BFDE3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23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5DEDFF-CF71-45B6-A61D-022D1EBA93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AC3EBB2-89FA-451D-8DE5-917201067D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C09EA5-0446-42DD-B881-C784698CF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7D3ECF-9EE9-40C4-A58F-5A228B098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42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02C60E6-6039-4C7B-B5D8-5461B4777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6C90A0-4EF4-4ECD-BD08-534042363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540DA-8639-4843-B970-4A0D2103D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64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5C1DB3-35C6-4590-BEA4-701D870E4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744B4-5841-4050-B1BC-CD71F6943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FFB87D-4A1D-48CC-ABE1-91E1EFBA9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033BC1-6180-4E2E-A0B2-6F35E42FB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B030C-A74C-450D-BCFA-0A5325330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6C0D4-9152-4EEA-91FE-D5C1D6302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5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972815-5FAF-45DF-BEFA-D33259A81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3A51C2-0AAD-44D2-8C0B-7FAE6A834A4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14D214-2817-412E-A9F7-3892BC9207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733F30-A30B-4B40-911B-9B84B13F7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3ACB95-7543-4641-9E1A-656F12C0A4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EB5141-425F-4CA9-AF3F-2C59ECC97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429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3E39DC-E402-44C8-8A48-529A471AA8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7D80EA-860F-46A6-B677-4510422E2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06AD66-7CE4-4004-A636-05B96C44143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4A1CF-0BBD-4116-B2B9-FD77D699E0CA}" type="datetimeFigureOut">
              <a:rPr lang="en-US" smtClean="0"/>
              <a:t>4/15/2020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5236A-1D7B-4C11-8225-4B5F4DADCE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6697C2-DA8D-4ED4-9C73-751E231324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C4727-B539-4A6D-BB72-CA0A222ED0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66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5A93233-866F-4819-A357-0DD14EC0A7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Dokumentace projektu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EFA04F0-86D1-4CF1-A96B-828C708A13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688984"/>
            <a:ext cx="5181600" cy="1240980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cs-CZ" sz="4400" b="1" dirty="0">
                <a:solidFill>
                  <a:schemeClr val="accent1"/>
                </a:solidFill>
              </a:rPr>
              <a:t>1. Analýza požadavků na software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F74714-08C9-4F36-9071-791CEC070F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3" y="2844343"/>
            <a:ext cx="5181600" cy="930261"/>
          </a:xfrm>
        </p:spPr>
        <p:txBody>
          <a:bodyPr anchor="ctr">
            <a:normAutofit lnSpcReduction="10000"/>
          </a:bodyPr>
          <a:lstStyle/>
          <a:p>
            <a:pPr marL="0" indent="0" algn="ctr">
              <a:buNone/>
            </a:pPr>
            <a:r>
              <a:rPr lang="cs-CZ" sz="4400" dirty="0"/>
              <a:t>2. Diagramy</a:t>
            </a:r>
            <a:endParaRPr lang="en-US" sz="4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E01F477-9707-4A0D-92A4-CC6B9A95A652}"/>
              </a:ext>
            </a:extLst>
          </p:cNvPr>
          <p:cNvSpPr txBox="1"/>
          <p:nvPr/>
        </p:nvSpPr>
        <p:spPr>
          <a:xfrm>
            <a:off x="838198" y="1854329"/>
            <a:ext cx="1032991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i="1" dirty="0"/>
              <a:t>PŘED</a:t>
            </a:r>
            <a:endParaRPr lang="en-US" sz="4000" i="1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D431FC-F718-4EFF-B1FF-44D2E3CDB81A}"/>
              </a:ext>
            </a:extLst>
          </p:cNvPr>
          <p:cNvSpPr/>
          <p:nvPr/>
        </p:nvSpPr>
        <p:spPr>
          <a:xfrm>
            <a:off x="838198" y="4345164"/>
            <a:ext cx="142560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4000" i="1" dirty="0"/>
              <a:t>PO</a:t>
            </a:r>
            <a:endParaRPr lang="en-US" sz="4000" i="1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1AAE7223-CD60-4AB3-9ABB-E25D8469E8DD}"/>
              </a:ext>
            </a:extLst>
          </p:cNvPr>
          <p:cNvSpPr txBox="1">
            <a:spLocks/>
          </p:cNvSpPr>
          <p:nvPr/>
        </p:nvSpPr>
        <p:spPr>
          <a:xfrm>
            <a:off x="838198" y="4598702"/>
            <a:ext cx="5257802" cy="1739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4400" dirty="0"/>
              <a:t>3. Popis funkcionality</a:t>
            </a:r>
            <a:endParaRPr lang="en-US" sz="4400" dirty="0"/>
          </a:p>
        </p:txBody>
      </p:sp>
      <p:sp>
        <p:nvSpPr>
          <p:cNvPr id="10" name="Content Placeholder 5">
            <a:extLst>
              <a:ext uri="{FF2B5EF4-FFF2-40B4-BE49-F238E27FC236}">
                <a16:creationId xmlns:a16="http://schemas.microsoft.com/office/drawing/2014/main" id="{73900130-6A7B-4283-9504-1B4F7FC5466F}"/>
              </a:ext>
            </a:extLst>
          </p:cNvPr>
          <p:cNvSpPr txBox="1">
            <a:spLocks/>
          </p:cNvSpPr>
          <p:nvPr/>
        </p:nvSpPr>
        <p:spPr>
          <a:xfrm>
            <a:off x="7311499" y="4598702"/>
            <a:ext cx="5257802" cy="17390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4400" dirty="0"/>
              <a:t>4. Návod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6767908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DF63552-46BC-41D7-B582-A4C28F4732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Sběr požadavků</a:t>
            </a:r>
            <a:endParaRPr lang="en-US" dirty="0"/>
          </a:p>
        </p:txBody>
      </p:sp>
      <p:pic>
        <p:nvPicPr>
          <p:cNvPr id="10" name="Graphic 9" descr="Man">
            <a:extLst>
              <a:ext uri="{FF2B5EF4-FFF2-40B4-BE49-F238E27FC236}">
                <a16:creationId xmlns:a16="http://schemas.microsoft.com/office/drawing/2014/main" id="{457FDC04-DB5C-4E55-A8F2-4D89CCADF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7893" y="1602820"/>
            <a:ext cx="914400" cy="914400"/>
          </a:xfrm>
          <a:prstGeom prst="rect">
            <a:avLst/>
          </a:prstGeom>
        </p:spPr>
      </p:pic>
      <p:pic>
        <p:nvPicPr>
          <p:cNvPr id="12" name="Graphic 11" descr="Group of men">
            <a:extLst>
              <a:ext uri="{FF2B5EF4-FFF2-40B4-BE49-F238E27FC236}">
                <a16:creationId xmlns:a16="http://schemas.microsoft.com/office/drawing/2014/main" id="{37DC1806-B452-4904-9C7E-D7D61052CB9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5975" y="1690688"/>
            <a:ext cx="914400" cy="914400"/>
          </a:xfrm>
          <a:prstGeom prst="rect">
            <a:avLst/>
          </a:prstGeom>
        </p:spPr>
      </p:pic>
      <p:pic>
        <p:nvPicPr>
          <p:cNvPr id="13" name="Graphic 12" descr="Man">
            <a:extLst>
              <a:ext uri="{FF2B5EF4-FFF2-40B4-BE49-F238E27FC236}">
                <a16:creationId xmlns:a16="http://schemas.microsoft.com/office/drawing/2014/main" id="{31C2D440-4431-4A77-8345-20ED18876C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47775" y="2762212"/>
            <a:ext cx="914400" cy="914400"/>
          </a:xfrm>
          <a:prstGeom prst="rect">
            <a:avLst/>
          </a:prstGeom>
        </p:spPr>
      </p:pic>
      <p:pic>
        <p:nvPicPr>
          <p:cNvPr id="14" name="Graphic 13" descr="Man">
            <a:extLst>
              <a:ext uri="{FF2B5EF4-FFF2-40B4-BE49-F238E27FC236}">
                <a16:creationId xmlns:a16="http://schemas.microsoft.com/office/drawing/2014/main" id="{25F49744-9E04-442F-9A93-63606239FE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47850" y="2762212"/>
            <a:ext cx="914400" cy="914400"/>
          </a:xfrm>
          <a:prstGeom prst="rect">
            <a:avLst/>
          </a:prstGeom>
        </p:spPr>
      </p:pic>
      <p:pic>
        <p:nvPicPr>
          <p:cNvPr id="15" name="Graphic 14" descr="Man">
            <a:extLst>
              <a:ext uri="{FF2B5EF4-FFF2-40B4-BE49-F238E27FC236}">
                <a16:creationId xmlns:a16="http://schemas.microsoft.com/office/drawing/2014/main" id="{2B0B630E-3233-4B1A-9F42-4C27B3002B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76275" y="5007750"/>
            <a:ext cx="914400" cy="914400"/>
          </a:xfrm>
          <a:prstGeom prst="rect">
            <a:avLst/>
          </a:prstGeom>
        </p:spPr>
      </p:pic>
      <p:pic>
        <p:nvPicPr>
          <p:cNvPr id="16" name="Graphic 15" descr="Man">
            <a:extLst>
              <a:ext uri="{FF2B5EF4-FFF2-40B4-BE49-F238E27FC236}">
                <a16:creationId xmlns:a16="http://schemas.microsoft.com/office/drawing/2014/main" id="{058A0469-65BF-4BDF-8903-2B8CA1C283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52750" y="4674375"/>
            <a:ext cx="914400" cy="914400"/>
          </a:xfrm>
          <a:prstGeom prst="rect">
            <a:avLst/>
          </a:prstGeom>
        </p:spPr>
      </p:pic>
      <p:pic>
        <p:nvPicPr>
          <p:cNvPr id="17" name="Graphic 16" descr="Man">
            <a:extLst>
              <a:ext uri="{FF2B5EF4-FFF2-40B4-BE49-F238E27FC236}">
                <a16:creationId xmlns:a16="http://schemas.microsoft.com/office/drawing/2014/main" id="{D787E1E3-2D6C-4E21-80B5-E1202C434A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48300" y="815569"/>
            <a:ext cx="914400" cy="914400"/>
          </a:xfrm>
          <a:prstGeom prst="rect">
            <a:avLst/>
          </a:prstGeom>
        </p:spPr>
      </p:pic>
      <p:pic>
        <p:nvPicPr>
          <p:cNvPr id="18" name="Graphic 17" descr="Man">
            <a:extLst>
              <a:ext uri="{FF2B5EF4-FFF2-40B4-BE49-F238E27FC236}">
                <a16:creationId xmlns:a16="http://schemas.microsoft.com/office/drawing/2014/main" id="{479F60B6-4247-4DB2-A010-7E5B0A23D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9950" y="1690688"/>
            <a:ext cx="914400" cy="914400"/>
          </a:xfrm>
          <a:prstGeom prst="rect">
            <a:avLst/>
          </a:prstGeom>
        </p:spPr>
      </p:pic>
      <p:pic>
        <p:nvPicPr>
          <p:cNvPr id="19" name="Graphic 18" descr="Man">
            <a:extLst>
              <a:ext uri="{FF2B5EF4-FFF2-40B4-BE49-F238E27FC236}">
                <a16:creationId xmlns:a16="http://schemas.microsoft.com/office/drawing/2014/main" id="{F2B4DA7E-A6B6-40C8-A834-DDB9EEE10D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00600" y="2766975"/>
            <a:ext cx="914400" cy="914400"/>
          </a:xfrm>
          <a:prstGeom prst="rect">
            <a:avLst/>
          </a:prstGeom>
        </p:spPr>
      </p:pic>
      <p:pic>
        <p:nvPicPr>
          <p:cNvPr id="20" name="Graphic 19" descr="Man">
            <a:extLst>
              <a:ext uri="{FF2B5EF4-FFF2-40B4-BE49-F238E27FC236}">
                <a16:creationId xmlns:a16="http://schemas.microsoft.com/office/drawing/2014/main" id="{14384FA8-F6AA-47C9-B123-EA7BCE1BAF0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629400" y="4538625"/>
            <a:ext cx="914400" cy="914400"/>
          </a:xfrm>
          <a:prstGeom prst="rect">
            <a:avLst/>
          </a:prstGeom>
        </p:spPr>
      </p:pic>
      <p:pic>
        <p:nvPicPr>
          <p:cNvPr id="21" name="Graphic 20" descr="Group of men">
            <a:extLst>
              <a:ext uri="{FF2B5EF4-FFF2-40B4-BE49-F238E27FC236}">
                <a16:creationId xmlns:a16="http://schemas.microsoft.com/office/drawing/2014/main" id="{BBB086B9-26AB-4A54-A304-3BD29FFF7A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86950" y="2600326"/>
            <a:ext cx="914400" cy="914400"/>
          </a:xfrm>
          <a:prstGeom prst="rect">
            <a:avLst/>
          </a:prstGeom>
        </p:spPr>
      </p:pic>
      <p:pic>
        <p:nvPicPr>
          <p:cNvPr id="22" name="Graphic 21" descr="Group of men">
            <a:extLst>
              <a:ext uri="{FF2B5EF4-FFF2-40B4-BE49-F238E27FC236}">
                <a16:creationId xmlns:a16="http://schemas.microsoft.com/office/drawing/2014/main" id="{A17A89DF-D71F-439E-87BE-12B5AA3A21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25000" y="854850"/>
            <a:ext cx="914400" cy="914400"/>
          </a:xfrm>
          <a:prstGeom prst="rect">
            <a:avLst/>
          </a:prstGeom>
        </p:spPr>
      </p:pic>
      <p:pic>
        <p:nvPicPr>
          <p:cNvPr id="23" name="Graphic 22" descr="Group of men">
            <a:extLst>
              <a:ext uri="{FF2B5EF4-FFF2-40B4-BE49-F238E27FC236}">
                <a16:creationId xmlns:a16="http://schemas.microsoft.com/office/drawing/2014/main" id="{1DF97C14-4A9F-4820-A1AB-3CE4615296D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074925" y="854850"/>
            <a:ext cx="914400" cy="914400"/>
          </a:xfrm>
          <a:prstGeom prst="rect">
            <a:avLst/>
          </a:prstGeom>
        </p:spPr>
      </p:pic>
      <p:pic>
        <p:nvPicPr>
          <p:cNvPr id="24" name="Graphic 23" descr="Group of men">
            <a:extLst>
              <a:ext uri="{FF2B5EF4-FFF2-40B4-BE49-F238E27FC236}">
                <a16:creationId xmlns:a16="http://schemas.microsoft.com/office/drawing/2014/main" id="{920A14F8-35ED-4811-9073-ED0CBC06C18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05900" y="1690688"/>
            <a:ext cx="914400" cy="914400"/>
          </a:xfrm>
          <a:prstGeom prst="rect">
            <a:avLst/>
          </a:prstGeom>
        </p:spPr>
      </p:pic>
      <p:pic>
        <p:nvPicPr>
          <p:cNvPr id="25" name="Graphic 24" descr="Group of men">
            <a:extLst>
              <a:ext uri="{FF2B5EF4-FFF2-40B4-BE49-F238E27FC236}">
                <a16:creationId xmlns:a16="http://schemas.microsoft.com/office/drawing/2014/main" id="{27970C69-37C4-4C9C-A089-8BFD5DFAF89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136875" y="2600326"/>
            <a:ext cx="914400" cy="914400"/>
          </a:xfrm>
          <a:prstGeom prst="rect">
            <a:avLst/>
          </a:prstGeom>
        </p:spPr>
      </p:pic>
      <p:pic>
        <p:nvPicPr>
          <p:cNvPr id="26" name="Graphic 25" descr="Man">
            <a:extLst>
              <a:ext uri="{FF2B5EF4-FFF2-40B4-BE49-F238E27FC236}">
                <a16:creationId xmlns:a16="http://schemas.microsoft.com/office/drawing/2014/main" id="{22987501-9DE4-4BDA-A122-3B86D9D9FB7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782012" y="3933787"/>
            <a:ext cx="2147925" cy="2147925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1E846FF4-5B72-492E-816A-15481C93AF5D}"/>
              </a:ext>
            </a:extLst>
          </p:cNvPr>
          <p:cNvSpPr txBox="1"/>
          <p:nvPr/>
        </p:nvSpPr>
        <p:spPr>
          <a:xfrm>
            <a:off x="9332881" y="6081712"/>
            <a:ext cx="1108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ANALYTIK</a:t>
            </a:r>
            <a:endParaRPr lang="en-US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EBBEED2-F1B5-4D03-B505-E7F1754E5FE4}"/>
              </a:ext>
            </a:extLst>
          </p:cNvPr>
          <p:cNvSpPr txBox="1"/>
          <p:nvPr/>
        </p:nvSpPr>
        <p:spPr>
          <a:xfrm>
            <a:off x="6505537" y="5453025"/>
            <a:ext cx="13364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IT oddělení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3976C556-2DF1-4C05-94C4-664D9F120082}"/>
              </a:ext>
            </a:extLst>
          </p:cNvPr>
          <p:cNvSpPr txBox="1"/>
          <p:nvPr/>
        </p:nvSpPr>
        <p:spPr>
          <a:xfrm>
            <a:off x="2939178" y="5588775"/>
            <a:ext cx="1011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Ekonom</a:t>
            </a:r>
            <a:endParaRPr lang="en-US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0E38EBCD-014F-43C4-B4F2-F828E56408DB}"/>
              </a:ext>
            </a:extLst>
          </p:cNvPr>
          <p:cNvSpPr txBox="1"/>
          <p:nvPr/>
        </p:nvSpPr>
        <p:spPr>
          <a:xfrm>
            <a:off x="529254" y="5958107"/>
            <a:ext cx="1153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Marketing</a:t>
            </a:r>
            <a:endParaRPr lang="en-US" dirty="0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507B50-4B2C-4B3C-818F-F1CB904FD701}"/>
              </a:ext>
            </a:extLst>
          </p:cNvPr>
          <p:cNvSpPr txBox="1"/>
          <p:nvPr/>
        </p:nvSpPr>
        <p:spPr>
          <a:xfrm>
            <a:off x="1442293" y="3712569"/>
            <a:ext cx="1108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/>
              <a:t>Provoz</a:t>
            </a:r>
            <a:endParaRPr lang="en-US" dirty="0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1F47AF0B-6751-43D6-BD57-71A1CC88118C}"/>
              </a:ext>
            </a:extLst>
          </p:cNvPr>
          <p:cNvSpPr txBox="1"/>
          <p:nvPr/>
        </p:nvSpPr>
        <p:spPr>
          <a:xfrm>
            <a:off x="309005" y="2498984"/>
            <a:ext cx="140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Lidské zdroje</a:t>
            </a:r>
            <a:endParaRPr lang="en-US" dirty="0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A9A634-FEE0-4104-A292-B2D236FD9CA1}"/>
              </a:ext>
            </a:extLst>
          </p:cNvPr>
          <p:cNvSpPr txBox="1"/>
          <p:nvPr/>
        </p:nvSpPr>
        <p:spPr>
          <a:xfrm>
            <a:off x="3444812" y="2600326"/>
            <a:ext cx="1108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Dotace</a:t>
            </a:r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6BFDB0AA-6C63-478C-838C-6DE5C95CFAB8}"/>
              </a:ext>
            </a:extLst>
          </p:cNvPr>
          <p:cNvSpPr txBox="1"/>
          <p:nvPr/>
        </p:nvSpPr>
        <p:spPr>
          <a:xfrm>
            <a:off x="5489832" y="1690688"/>
            <a:ext cx="8724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Ředitel</a:t>
            </a:r>
            <a:endParaRPr lang="en-US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30BCCC1-1BDD-4D5C-A7CB-B26454DF59DA}"/>
              </a:ext>
            </a:extLst>
          </p:cNvPr>
          <p:cNvSpPr txBox="1"/>
          <p:nvPr/>
        </p:nvSpPr>
        <p:spPr>
          <a:xfrm>
            <a:off x="4836173" y="37125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Účetní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8359619-A684-4FF2-B0BF-A3D9B34FBDEC}"/>
              </a:ext>
            </a:extLst>
          </p:cNvPr>
          <p:cNvSpPr txBox="1"/>
          <p:nvPr/>
        </p:nvSpPr>
        <p:spPr>
          <a:xfrm>
            <a:off x="9380253" y="591622"/>
            <a:ext cx="11081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Zákazníci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88637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D432C-9A64-4F5A-9D9F-D21D892F0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36B41-3CAE-4B9A-B87A-167DB73F0A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Zpracujte alespoň 10 funkčních a 1 systémový požadavek pro vaší praxi.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Nezapomeňte na jejich identifikaci.</a:t>
            </a:r>
          </a:p>
          <a:p>
            <a:pPr marL="0" indent="0">
              <a:buNone/>
            </a:pPr>
            <a:endParaRPr lang="cs-CZ" i="1" dirty="0"/>
          </a:p>
          <a:p>
            <a:pPr marL="0" indent="0">
              <a:buNone/>
            </a:pPr>
            <a:r>
              <a:rPr lang="cs-CZ" i="1" dirty="0"/>
              <a:t>Odevzdávejte ve formátu *.txt do Moodlu.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Termín pátek 17. 4. 23:59.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23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325B8-ABBC-4FD7-9AE6-762703E1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04380"/>
            <a:ext cx="9144000" cy="2387600"/>
          </a:xfrm>
        </p:spPr>
        <p:txBody>
          <a:bodyPr/>
          <a:lstStyle/>
          <a:p>
            <a:r>
              <a:rPr lang="cs-CZ" b="1" dirty="0"/>
              <a:t>Analýza požadavků na software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3732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35177758-12DD-4CC9-902C-4B9C51CB40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07B74A1-AC23-4029-85C2-6C2D4C2772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2133600" y="685800"/>
            <a:ext cx="10058400" cy="54864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0" tIns="0" rIns="0" bIns="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0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B16463A-3B90-4B1B-AEED-4C7055AD1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07024" y="685801"/>
            <a:ext cx="5776976" cy="1716314"/>
          </a:xfrm>
        </p:spPr>
        <p:txBody>
          <a:bodyPr anchor="t">
            <a:normAutofit/>
          </a:bodyPr>
          <a:lstStyle/>
          <a:p>
            <a:r>
              <a:rPr lang="cs-CZ" sz="5000" dirty="0"/>
              <a:t>Problémy výroby softwaru</a:t>
            </a:r>
            <a:endParaRPr lang="en-US" sz="5000" dirty="0"/>
          </a:p>
        </p:txBody>
      </p:sp>
      <p:sp>
        <p:nvSpPr>
          <p:cNvPr id="14" name="Graphic 14">
            <a:extLst>
              <a:ext uri="{FF2B5EF4-FFF2-40B4-BE49-F238E27FC236}">
                <a16:creationId xmlns:a16="http://schemas.microsoft.com/office/drawing/2014/main" id="{30FF6FEE-5B11-4DDB-8635-80A979844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7" name="Graphic 6" descr="Slippery">
            <a:extLst>
              <a:ext uri="{FF2B5EF4-FFF2-40B4-BE49-F238E27FC236}">
                <a16:creationId xmlns:a16="http://schemas.microsoft.com/office/drawing/2014/main" id="{4D980E53-F9A7-4A0D-9C87-F18C57913A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06759" y="914399"/>
            <a:ext cx="5072883" cy="5072883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AD949E97-66D7-467B-BDD7-5166EF523B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96128" y="685797"/>
            <a:ext cx="118872" cy="1550455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Graphic 14">
            <a:extLst>
              <a:ext uri="{FF2B5EF4-FFF2-40B4-BE49-F238E27FC236}">
                <a16:creationId xmlns:a16="http://schemas.microsoft.com/office/drawing/2014/main" id="{29C6353F-64ED-4D08-9A61-1E27D87466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3436499"/>
            <a:ext cx="2743200" cy="2746621"/>
          </a:xfrm>
          <a:custGeom>
            <a:avLst/>
            <a:gdLst>
              <a:gd name="connsiteX0" fmla="*/ 2616327 w 2616326"/>
              <a:gd name="connsiteY0" fmla="*/ 634841 h 2618803"/>
              <a:gd name="connsiteX1" fmla="*/ 2616327 w 2616326"/>
              <a:gd name="connsiteY1" fmla="*/ 0 h 2618803"/>
              <a:gd name="connsiteX2" fmla="*/ 0 w 2616326"/>
              <a:gd name="connsiteY2" fmla="*/ 0 h 2618803"/>
              <a:gd name="connsiteX3" fmla="*/ 0 w 2616326"/>
              <a:gd name="connsiteY3" fmla="*/ 2618804 h 2618803"/>
              <a:gd name="connsiteX4" fmla="*/ 634270 w 2616326"/>
              <a:gd name="connsiteY4" fmla="*/ 2618804 h 2618803"/>
              <a:gd name="connsiteX5" fmla="*/ 2616327 w 2616326"/>
              <a:gd name="connsiteY5" fmla="*/ 634841 h 261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16326" h="2618803">
                <a:moveTo>
                  <a:pt x="2616327" y="634841"/>
                </a:moveTo>
                <a:lnTo>
                  <a:pt x="2616327" y="0"/>
                </a:lnTo>
                <a:lnTo>
                  <a:pt x="0" y="0"/>
                </a:lnTo>
                <a:lnTo>
                  <a:pt x="0" y="2618804"/>
                </a:lnTo>
                <a:lnTo>
                  <a:pt x="634270" y="2618804"/>
                </a:lnTo>
                <a:cubicBezTo>
                  <a:pt x="634270" y="1523143"/>
                  <a:pt x="1521619" y="634841"/>
                  <a:pt x="2616327" y="634841"/>
                </a:cubicBezTo>
                <a:close/>
              </a:path>
            </a:pathLst>
          </a:custGeom>
          <a:solidFill>
            <a:schemeClr val="accent2">
              <a:alpha val="50000"/>
            </a:schemeClr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D7541-56B3-427A-90F4-D271B0A0DD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7024" y="2575345"/>
            <a:ext cx="5776976" cy="3498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Nedostatek informací od uživatelů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Neúplné požadavky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Neustálé změny požadavků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0070C0"/>
                </a:solidFill>
              </a:rPr>
              <a:t>Zákazníci odmítají na definici požadavků spolupracovat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611A8EB-A9A5-412E-B620-0BFA41C6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73128" y="6172201"/>
            <a:ext cx="118872" cy="685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52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FAED12-CF28-43A6-8569-16EDA5BB93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3552" y="2989597"/>
            <a:ext cx="5843806" cy="2671178"/>
          </a:xfrm>
          <a:noFill/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4800" b="1" kern="1200" dirty="0">
                <a:solidFill>
                  <a:srgbClr val="08080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&gt;&gt;</a:t>
            </a:r>
            <a:r>
              <a:rPr lang="en-US" sz="4800" kern="1200" dirty="0">
                <a:solidFill>
                  <a:srgbClr val="080808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800" b="1" kern="12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Sběr</a:t>
            </a:r>
            <a:r>
              <a:rPr lang="en-US" sz="48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4800" b="1" kern="12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dokumentace</a:t>
            </a:r>
            <a:r>
              <a:rPr lang="en-US" sz="48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a </a:t>
            </a:r>
            <a:r>
              <a:rPr lang="en-US" sz="4800" b="1" kern="12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správa</a:t>
            </a:r>
            <a:r>
              <a:rPr lang="en-US" sz="4800" b="1" kern="1200" dirty="0">
                <a:solidFill>
                  <a:srgbClr val="002060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4800" b="1" kern="1200" dirty="0" err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požadavků</a:t>
            </a:r>
            <a:endParaRPr lang="en-US" sz="4800" b="1" kern="1200" dirty="0">
              <a:solidFill>
                <a:srgbClr val="00206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45060F-597A-4628-A3E6-C4A8905571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04642" y="1313796"/>
            <a:ext cx="5782716" cy="98902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 dirty="0" err="1">
                <a:solidFill>
                  <a:srgbClr val="080808"/>
                </a:solidFill>
                <a:latin typeface="+mj-lt"/>
                <a:ea typeface="+mj-ea"/>
                <a:cs typeface="+mj-cs"/>
              </a:rPr>
              <a:t>Jak</a:t>
            </a:r>
            <a:r>
              <a:rPr lang="en-US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 to </a:t>
            </a:r>
            <a:r>
              <a:rPr lang="en-US" sz="3600" kern="1200" dirty="0" err="1">
                <a:solidFill>
                  <a:srgbClr val="080808"/>
                </a:solidFill>
                <a:latin typeface="+mj-lt"/>
                <a:ea typeface="+mj-ea"/>
                <a:cs typeface="+mj-cs"/>
              </a:rPr>
              <a:t>vyřešit</a:t>
            </a:r>
            <a:r>
              <a:rPr lang="en-US" sz="3600" kern="1200" dirty="0">
                <a:solidFill>
                  <a:srgbClr val="080808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5118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6EBAD-11EF-4A50-A54E-DA322A2156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09498" y="908344"/>
            <a:ext cx="5244301" cy="1538130"/>
          </a:xfrm>
        </p:spPr>
        <p:txBody>
          <a:bodyPr>
            <a:normAutofit/>
          </a:bodyPr>
          <a:lstStyle/>
          <a:p>
            <a:r>
              <a:rPr lang="cs-CZ"/>
              <a:t>Výhody sběru požadavků</a:t>
            </a:r>
            <a:endParaRPr lang="en-US"/>
          </a:p>
        </p:txBody>
      </p:sp>
      <p:sp>
        <p:nvSpPr>
          <p:cNvPr id="19" name="Freeform 6">
            <a:extLst>
              <a:ext uri="{FF2B5EF4-FFF2-40B4-BE49-F238E27FC236}">
                <a16:creationId xmlns:a16="http://schemas.microsoft.com/office/drawing/2014/main" id="{B6C29DB0-17E9-42FF-986E-0B7F493F4D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2199584" y="1685652"/>
            <a:ext cx="3275013" cy="4408488"/>
          </a:xfrm>
          <a:custGeom>
            <a:avLst/>
            <a:gdLst/>
            <a:ahLst/>
            <a:cxnLst/>
            <a:rect l="l" t="t" r="r" b="b"/>
            <a:pathLst>
              <a:path w="10000" h="10000">
                <a:moveTo>
                  <a:pt x="8761" y="0"/>
                </a:moveTo>
                <a:lnTo>
                  <a:pt x="10000" y="0"/>
                </a:lnTo>
                <a:lnTo>
                  <a:pt x="10000" y="10000"/>
                </a:lnTo>
                <a:lnTo>
                  <a:pt x="0" y="10000"/>
                </a:lnTo>
                <a:lnTo>
                  <a:pt x="0" y="9126"/>
                </a:lnTo>
                <a:lnTo>
                  <a:pt x="8761" y="9127"/>
                </a:lnTo>
                <a:lnTo>
                  <a:pt x="8761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115AD956-A5B6-4760-B8B2-11E2DF6B02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752858" y="744469"/>
            <a:ext cx="3275668" cy="4408488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rgbClr val="4C4C4C"/>
          </a:solidFill>
          <a:ln w="0">
            <a:noFill/>
            <a:prstDash val="solid"/>
            <a:round/>
            <a:headEnd/>
            <a:tailEnd/>
          </a:ln>
        </p:spPr>
      </p:sp>
      <p:pic>
        <p:nvPicPr>
          <p:cNvPr id="7" name="Graphic 6" descr="Laptop Secure">
            <a:extLst>
              <a:ext uri="{FF2B5EF4-FFF2-40B4-BE49-F238E27FC236}">
                <a16:creationId xmlns:a16="http://schemas.microsoft.com/office/drawing/2014/main" id="{BFB750ED-F4F1-424A-9528-BC4C3A5A6B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480173" y="1790732"/>
            <a:ext cx="3267942" cy="3267942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A607-4EE6-4A09-8036-09ADD1938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1158" y="2706865"/>
            <a:ext cx="5383652" cy="34700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</a:rPr>
              <a:t>Zmenšení objemu předělávané práce, zvýšení produktivity práce</a:t>
            </a:r>
          </a:p>
          <a:p>
            <a:pPr marL="0" indent="0">
              <a:buNone/>
            </a:pPr>
            <a:endParaRPr lang="cs-CZ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</a:rPr>
              <a:t>Zvládnutí „tichého“ nárůstu projektu i změny požadavků</a:t>
            </a:r>
          </a:p>
          <a:p>
            <a:pPr marL="0" indent="0">
              <a:buNone/>
            </a:pPr>
            <a:endParaRPr lang="cs-CZ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</a:rPr>
              <a:t>Dosáhnutí vyšší spokojenosti zákazníků</a:t>
            </a:r>
          </a:p>
          <a:p>
            <a:pPr marL="0" indent="0">
              <a:buNone/>
            </a:pPr>
            <a:endParaRPr lang="cs-CZ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000" b="1" dirty="0">
                <a:solidFill>
                  <a:srgbClr val="00B050"/>
                </a:solidFill>
              </a:rPr>
              <a:t>Snížení nákladů na údržbu a budoucí podporu</a:t>
            </a:r>
          </a:p>
        </p:txBody>
      </p:sp>
    </p:spTree>
    <p:extLst>
      <p:ext uri="{BB962C8B-B14F-4D97-AF65-F5344CB8AC3E}">
        <p14:creationId xmlns:p14="http://schemas.microsoft.com/office/powerpoint/2010/main" val="2773032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8E356-8338-49C4-8B88-09FFEE7F77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30315"/>
            <a:ext cx="10515600" cy="554664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cs-CZ" sz="8800" dirty="0">
                <a:latin typeface="Arial Black" panose="020B0A04020102020204" pitchFamily="34" charset="0"/>
              </a:rPr>
              <a:t>Klasická situace</a:t>
            </a:r>
            <a:endParaRPr lang="en-US" sz="8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9463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5FC66-DFC3-42B0-9C09-093B56A5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z toho plyne?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9ED6FB-EB33-4423-AC63-B02AA5856B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lang="cs-CZ" sz="4800" b="1" dirty="0">
                <a:solidFill>
                  <a:schemeClr val="accent2">
                    <a:lumMod val="50000"/>
                  </a:schemeClr>
                </a:solidFill>
              </a:rPr>
              <a:t>Kvalitní software se mimo jiné pozná podle toho, jak moc naplňuje uživatelovi požadavky...</a:t>
            </a:r>
          </a:p>
          <a:p>
            <a:pPr marL="0" indent="0" algn="ctr">
              <a:buNone/>
            </a:pPr>
            <a:endParaRPr lang="cs-CZ" i="1" dirty="0"/>
          </a:p>
          <a:p>
            <a:pPr marL="0" indent="0" algn="ctr">
              <a:buNone/>
            </a:pPr>
            <a:r>
              <a:rPr lang="cs-CZ" sz="6000" i="1" dirty="0"/>
              <a:t>(i ty, o kterých nevěděl)</a:t>
            </a:r>
            <a:endParaRPr lang="en-US" sz="6000" i="1" dirty="0"/>
          </a:p>
        </p:txBody>
      </p:sp>
    </p:spTree>
    <p:extLst>
      <p:ext uri="{BB962C8B-B14F-4D97-AF65-F5344CB8AC3E}">
        <p14:creationId xmlns:p14="http://schemas.microsoft.com/office/powerpoint/2010/main" val="2089141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B5C3A-CF98-4EF1-BC41-977F8889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vypadá požadavek?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9F5F34-E22E-4AC1-AFCD-57BC59DBC5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66" y="2636507"/>
            <a:ext cx="10515600" cy="69245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4000" b="1" dirty="0">
                <a:solidFill>
                  <a:srgbClr val="002060"/>
                </a:solidFill>
              </a:rPr>
              <a:t>Jako &lt;někdo&gt; potřebuji &lt;něco&gt;, protože &lt;přínos&gt;.</a:t>
            </a:r>
            <a:endParaRPr lang="en-US" sz="4000" b="1" dirty="0">
              <a:solidFill>
                <a:srgbClr val="002060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8745BC-26CF-474F-994B-5EB1F6B72AAA}"/>
              </a:ext>
            </a:extLst>
          </p:cNvPr>
          <p:cNvSpPr/>
          <p:nvPr/>
        </p:nvSpPr>
        <p:spPr>
          <a:xfrm>
            <a:off x="1202109" y="3224199"/>
            <a:ext cx="1005410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i="1" dirty="0">
                <a:solidFill>
                  <a:srgbClr val="002060"/>
                </a:solidFill>
              </a:rPr>
              <a:t>Jako učitel potřebuji chodit do školy, protože jsem schopen danou látku předat žákům rychleji.</a:t>
            </a:r>
            <a:endParaRPr lang="en-US" sz="2000" b="1" i="1" dirty="0">
              <a:solidFill>
                <a:srgbClr val="00206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2DE1A7-8CEB-4014-B384-01FB44D1E03F}"/>
              </a:ext>
            </a:extLst>
          </p:cNvPr>
          <p:cNvSpPr txBox="1"/>
          <p:nvPr/>
        </p:nvSpPr>
        <p:spPr>
          <a:xfrm>
            <a:off x="2414725" y="4868226"/>
            <a:ext cx="73625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rgbClr val="FF0000"/>
                </a:solidFill>
              </a:rPr>
              <a:t>+ IDENTIFIKACE POŽADAVKU: například označením, číslem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789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50487C8-F4E1-4BA5-8596-0F43B9531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Typy požadavků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C696FC-67BF-4067-A5B0-15BACEC155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1"/>
                </a:solidFill>
              </a:rPr>
              <a:t>Funkční požadavek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E703E8-F501-4626-8537-F0BCB642D11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Požadavek na funkcionalitu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Jako učitel potřebuji zadat známku do systému, protože je to nezbytný předpoklad k tisku vysvědčení.</a:t>
            </a:r>
            <a:endParaRPr lang="en-US" i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A2065316-72CB-47AE-B471-F1E5EF86F2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chemeClr val="accent2"/>
                </a:solidFill>
              </a:rPr>
              <a:t>Systémový požadavek</a:t>
            </a:r>
            <a:endParaRPr lang="en-US" dirty="0">
              <a:solidFill>
                <a:schemeClr val="accent2"/>
              </a:solidFill>
            </a:endParaRP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030C998-3744-4127-86BF-1967871FD37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/>
              <a:t>Požadavek na kompatibilitu</a:t>
            </a:r>
            <a:br>
              <a:rPr lang="cs-CZ" dirty="0"/>
            </a:br>
            <a:br>
              <a:rPr lang="cs-CZ" dirty="0"/>
            </a:br>
            <a:r>
              <a:rPr lang="cs-CZ" i="1" dirty="0"/>
              <a:t>Jako ředitel potřebuji, aby systém zadávání známek měl přehledné grafické rozhraní, protože bude nutné, aby se s ním v krátké době naučili pracovat všichni učitelé.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5181162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214</Words>
  <Application>Microsoft Office PowerPoint</Application>
  <PresentationFormat>Widescreen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Arial Black</vt:lpstr>
      <vt:lpstr>Calibri</vt:lpstr>
      <vt:lpstr>Calibri Light</vt:lpstr>
      <vt:lpstr>Helvetica Neue Medium</vt:lpstr>
      <vt:lpstr>Office Theme</vt:lpstr>
      <vt:lpstr>Dokumentace projektu</vt:lpstr>
      <vt:lpstr>Analýza požadavků na software</vt:lpstr>
      <vt:lpstr>Problémy výroby softwaru</vt:lpstr>
      <vt:lpstr>Jak to vyřešit?</vt:lpstr>
      <vt:lpstr>Výhody sběru požadavků</vt:lpstr>
      <vt:lpstr>PowerPoint Presentation</vt:lpstr>
      <vt:lpstr>Co z toho plyne?</vt:lpstr>
      <vt:lpstr>Jak vypadá požadavek?</vt:lpstr>
      <vt:lpstr>Typy požadavků</vt:lpstr>
      <vt:lpstr>Sběr požadavků</vt:lpstr>
      <vt:lpstr>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požadavků na software</dc:title>
  <dc:creator>Jakub Ransdorf</dc:creator>
  <cp:lastModifiedBy>Jakub Ransdorf</cp:lastModifiedBy>
  <cp:revision>7</cp:revision>
  <dcterms:created xsi:type="dcterms:W3CDTF">2020-04-15T09:50:31Z</dcterms:created>
  <dcterms:modified xsi:type="dcterms:W3CDTF">2020-04-15T10:50:17Z</dcterms:modified>
</cp:coreProperties>
</file>