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256" r:id="rId5"/>
    <p:sldId id="285" r:id="rId6"/>
    <p:sldId id="289" r:id="rId7"/>
    <p:sldId id="257" r:id="rId8"/>
    <p:sldId id="288" r:id="rId9"/>
    <p:sldId id="284" r:id="rId10"/>
    <p:sldId id="258" r:id="rId11"/>
    <p:sldId id="260" r:id="rId12"/>
    <p:sldId id="263" r:id="rId13"/>
    <p:sldId id="273" r:id="rId14"/>
    <p:sldId id="282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kub Ransdorf" initials="JR" lastIdx="1" clrIdx="0">
    <p:extLst>
      <p:ext uri="{19B8F6BF-5375-455C-9EA6-DF929625EA0E}">
        <p15:presenceInfo xmlns:p15="http://schemas.microsoft.com/office/powerpoint/2012/main" userId="79dfcb9ad5c395e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7D1D"/>
    <a:srgbClr val="9192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9" autoAdjust="0"/>
    <p:restoredTop sz="91080" autoAdjust="0"/>
  </p:normalViewPr>
  <p:slideViewPr>
    <p:cSldViewPr snapToGrid="0">
      <p:cViewPr varScale="1">
        <p:scale>
          <a:sx n="78" d="100"/>
          <a:sy n="78" d="100"/>
        </p:scale>
        <p:origin x="154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8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299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37998-1B71-4A6F-9506-6EB19C2727D9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77EFF61F-7EE0-4733-9B56-069BB0E726AC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 sz="2600" dirty="0"/>
            <a:t>Workshop: </a:t>
          </a:r>
          <a:br>
            <a:rPr lang="cs-CZ" sz="2600" dirty="0"/>
          </a:br>
          <a:r>
            <a:rPr lang="cs-CZ" sz="2600" dirty="0"/>
            <a:t>80 bodů za úkol</a:t>
          </a:r>
          <a:endParaRPr lang="en-US" sz="2600" dirty="0"/>
        </a:p>
      </dgm:t>
    </dgm:pt>
    <dgm:pt modelId="{387FFACC-820C-4B68-A75A-40D123A2496F}" type="parTrans" cxnId="{D65618A7-78C7-4A8E-9A97-DBBCA82FAAA0}">
      <dgm:prSet/>
      <dgm:spPr/>
      <dgm:t>
        <a:bodyPr/>
        <a:lstStyle/>
        <a:p>
          <a:endParaRPr lang="en-US"/>
        </a:p>
      </dgm:t>
    </dgm:pt>
    <dgm:pt modelId="{83FB1B2C-125E-4569-B6DA-B34C09364457}" type="sibTrans" cxnId="{D65618A7-78C7-4A8E-9A97-DBBCA82FAAA0}">
      <dgm:prSet/>
      <dgm:spPr/>
      <dgm:t>
        <a:bodyPr/>
        <a:lstStyle/>
        <a:p>
          <a:endParaRPr lang="en-US"/>
        </a:p>
      </dgm:t>
    </dgm:pt>
    <dgm:pt modelId="{D1AF37F3-0E7B-4B8E-BFC2-4D63D13F2E4B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 sz="2600" dirty="0"/>
            <a:t>Workshop: </a:t>
          </a:r>
          <a:br>
            <a:rPr lang="cs-CZ" sz="2600" dirty="0"/>
          </a:br>
          <a:r>
            <a:rPr lang="cs-CZ" sz="2600" dirty="0"/>
            <a:t>20 bodů za hodnocení ÚKOLŮ</a:t>
          </a:r>
          <a:endParaRPr lang="en-US" sz="2600" dirty="0"/>
        </a:p>
      </dgm:t>
    </dgm:pt>
    <dgm:pt modelId="{0D0D6FFF-6FF4-4347-A131-C58D9E6929D6}" type="parTrans" cxnId="{A8BAB839-77ED-4D97-8134-6B31F23F7099}">
      <dgm:prSet/>
      <dgm:spPr/>
      <dgm:t>
        <a:bodyPr/>
        <a:lstStyle/>
        <a:p>
          <a:endParaRPr lang="en-US"/>
        </a:p>
      </dgm:t>
    </dgm:pt>
    <dgm:pt modelId="{EACE1FE0-81EF-49ED-B2E7-A5CBD6A9C053}" type="sibTrans" cxnId="{A8BAB839-77ED-4D97-8134-6B31F23F7099}">
      <dgm:prSet/>
      <dgm:spPr/>
      <dgm:t>
        <a:bodyPr/>
        <a:lstStyle/>
        <a:p>
          <a:endParaRPr lang="en-US"/>
        </a:p>
      </dgm:t>
    </dgm:pt>
    <dgm:pt modelId="{71B747F6-D4D0-479B-B457-D004B5BAA7BC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br>
            <a:rPr lang="cs-CZ" sz="2600" dirty="0"/>
          </a:br>
          <a:r>
            <a:rPr lang="cs-CZ" sz="2600" dirty="0"/>
            <a:t>16 bodů za test </a:t>
          </a:r>
          <a:br>
            <a:rPr lang="cs-CZ" sz="2600" dirty="0"/>
          </a:br>
          <a:r>
            <a:rPr lang="cs-CZ" sz="2600" dirty="0"/>
            <a:t>tři pokusy</a:t>
          </a:r>
          <a:endParaRPr lang="en-US" sz="2600" dirty="0"/>
        </a:p>
      </dgm:t>
    </dgm:pt>
    <dgm:pt modelId="{6493C463-D06C-4544-A7E0-5311BF620AB7}" type="parTrans" cxnId="{98B9271B-B71E-4FF6-8570-8D1D34176219}">
      <dgm:prSet/>
      <dgm:spPr/>
      <dgm:t>
        <a:bodyPr/>
        <a:lstStyle/>
        <a:p>
          <a:endParaRPr lang="en-US"/>
        </a:p>
      </dgm:t>
    </dgm:pt>
    <dgm:pt modelId="{AEFFF90B-EBA2-420D-A571-47E97B843815}" type="sibTrans" cxnId="{98B9271B-B71E-4FF6-8570-8D1D34176219}">
      <dgm:prSet/>
      <dgm:spPr/>
      <dgm:t>
        <a:bodyPr/>
        <a:lstStyle/>
        <a:p>
          <a:endParaRPr lang="en-US"/>
        </a:p>
      </dgm:t>
    </dgm:pt>
    <dgm:pt modelId="{E365CFBA-2CEA-487B-8E36-5DD1A9D367E1}" type="pres">
      <dgm:prSet presAssocID="{44137998-1B71-4A6F-9506-6EB19C2727D9}" presName="root" presStyleCnt="0">
        <dgm:presLayoutVars>
          <dgm:dir/>
          <dgm:resizeHandles val="exact"/>
        </dgm:presLayoutVars>
      </dgm:prSet>
      <dgm:spPr/>
    </dgm:pt>
    <dgm:pt modelId="{D56DBE9D-A3C4-4D20-B5D4-D72B370BDAD4}" type="pres">
      <dgm:prSet presAssocID="{77EFF61F-7EE0-4733-9B56-069BB0E726AC}" presName="compNode" presStyleCnt="0"/>
      <dgm:spPr/>
    </dgm:pt>
    <dgm:pt modelId="{CB7F95A4-0D89-4082-95C4-B6D2ED135258}" type="pres">
      <dgm:prSet presAssocID="{77EFF61F-7EE0-4733-9B56-069BB0E726AC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611BBD15-9DA7-4E18-B968-ADA341BD909F}" type="pres">
      <dgm:prSet presAssocID="{77EFF61F-7EE0-4733-9B56-069BB0E726A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8A0E3BB8-89C3-4B17-9581-E431193D7709}" type="pres">
      <dgm:prSet presAssocID="{77EFF61F-7EE0-4733-9B56-069BB0E726AC}" presName="spaceRect" presStyleCnt="0"/>
      <dgm:spPr/>
    </dgm:pt>
    <dgm:pt modelId="{442F2EE2-F203-4734-AE8E-B89F03C12C41}" type="pres">
      <dgm:prSet presAssocID="{77EFF61F-7EE0-4733-9B56-069BB0E726AC}" presName="textRect" presStyleLbl="revTx" presStyleIdx="0" presStyleCnt="3">
        <dgm:presLayoutVars>
          <dgm:chMax val="1"/>
          <dgm:chPref val="1"/>
        </dgm:presLayoutVars>
      </dgm:prSet>
      <dgm:spPr/>
    </dgm:pt>
    <dgm:pt modelId="{4D1A27D8-EA87-41F1-905D-CC9E9B21B58F}" type="pres">
      <dgm:prSet presAssocID="{83FB1B2C-125E-4569-B6DA-B34C09364457}" presName="sibTrans" presStyleCnt="0"/>
      <dgm:spPr/>
    </dgm:pt>
    <dgm:pt modelId="{30E6834E-B822-439E-9766-879C759E4483}" type="pres">
      <dgm:prSet presAssocID="{D1AF37F3-0E7B-4B8E-BFC2-4D63D13F2E4B}" presName="compNode" presStyleCnt="0"/>
      <dgm:spPr/>
    </dgm:pt>
    <dgm:pt modelId="{9ECA6394-A7E6-42C4-BD10-F15462DE12E5}" type="pres">
      <dgm:prSet presAssocID="{D1AF37F3-0E7B-4B8E-BFC2-4D63D13F2E4B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32DBD407-BB06-46C6-8DD4-D9EF2BF3BE3C}" type="pres">
      <dgm:prSet presAssocID="{D1AF37F3-0E7B-4B8E-BFC2-4D63D13F2E4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1DACB983-A09F-42B1-9A59-F97E147465BB}" type="pres">
      <dgm:prSet presAssocID="{D1AF37F3-0E7B-4B8E-BFC2-4D63D13F2E4B}" presName="spaceRect" presStyleCnt="0"/>
      <dgm:spPr/>
    </dgm:pt>
    <dgm:pt modelId="{CFF1BE1E-8488-4C0D-9A40-F3CF9CE153AB}" type="pres">
      <dgm:prSet presAssocID="{D1AF37F3-0E7B-4B8E-BFC2-4D63D13F2E4B}" presName="textRect" presStyleLbl="revTx" presStyleIdx="1" presStyleCnt="3">
        <dgm:presLayoutVars>
          <dgm:chMax val="1"/>
          <dgm:chPref val="1"/>
        </dgm:presLayoutVars>
      </dgm:prSet>
      <dgm:spPr/>
    </dgm:pt>
    <dgm:pt modelId="{B7C0ED61-F60C-4C9B-86D9-3C3546920591}" type="pres">
      <dgm:prSet presAssocID="{EACE1FE0-81EF-49ED-B2E7-A5CBD6A9C053}" presName="sibTrans" presStyleCnt="0"/>
      <dgm:spPr/>
    </dgm:pt>
    <dgm:pt modelId="{85F0C51A-01FC-436B-BA78-707CBF0FF566}" type="pres">
      <dgm:prSet presAssocID="{71B747F6-D4D0-479B-B457-D004B5BAA7BC}" presName="compNode" presStyleCnt="0"/>
      <dgm:spPr/>
    </dgm:pt>
    <dgm:pt modelId="{31D360C7-004F-4BC5-B240-242D6F34D942}" type="pres">
      <dgm:prSet presAssocID="{71B747F6-D4D0-479B-B457-D004B5BAA7BC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9FCBFF48-F19E-40CD-A778-1D616854E360}" type="pres">
      <dgm:prSet presAssocID="{71B747F6-D4D0-479B-B457-D004B5BAA7B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0E11A2A8-6174-4DC1-8B32-2E816C874A0C}" type="pres">
      <dgm:prSet presAssocID="{71B747F6-D4D0-479B-B457-D004B5BAA7BC}" presName="spaceRect" presStyleCnt="0"/>
      <dgm:spPr/>
    </dgm:pt>
    <dgm:pt modelId="{2ECC7F07-2693-4B10-A601-C759498A8E04}" type="pres">
      <dgm:prSet presAssocID="{71B747F6-D4D0-479B-B457-D004B5BAA7BC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D26B4B06-681B-4EF3-8C63-F3AB0B674A3E}" type="presOf" srcId="{D1AF37F3-0E7B-4B8E-BFC2-4D63D13F2E4B}" destId="{CFF1BE1E-8488-4C0D-9A40-F3CF9CE153AB}" srcOrd="0" destOrd="0" presId="urn:microsoft.com/office/officeart/2018/5/layout/IconLeafLabelList"/>
    <dgm:cxn modelId="{98B9271B-B71E-4FF6-8570-8D1D34176219}" srcId="{44137998-1B71-4A6F-9506-6EB19C2727D9}" destId="{71B747F6-D4D0-479B-B457-D004B5BAA7BC}" srcOrd="2" destOrd="0" parTransId="{6493C463-D06C-4544-A7E0-5311BF620AB7}" sibTransId="{AEFFF90B-EBA2-420D-A571-47E97B843815}"/>
    <dgm:cxn modelId="{A8BAB839-77ED-4D97-8134-6B31F23F7099}" srcId="{44137998-1B71-4A6F-9506-6EB19C2727D9}" destId="{D1AF37F3-0E7B-4B8E-BFC2-4D63D13F2E4B}" srcOrd="1" destOrd="0" parTransId="{0D0D6FFF-6FF4-4347-A131-C58D9E6929D6}" sibTransId="{EACE1FE0-81EF-49ED-B2E7-A5CBD6A9C053}"/>
    <dgm:cxn modelId="{8AB49455-F94A-4058-951E-3B329C37116E}" type="presOf" srcId="{77EFF61F-7EE0-4733-9B56-069BB0E726AC}" destId="{442F2EE2-F203-4734-AE8E-B89F03C12C41}" srcOrd="0" destOrd="0" presId="urn:microsoft.com/office/officeart/2018/5/layout/IconLeafLabelList"/>
    <dgm:cxn modelId="{8056178B-17F6-4041-BA4E-ECFED996762D}" type="presOf" srcId="{44137998-1B71-4A6F-9506-6EB19C2727D9}" destId="{E365CFBA-2CEA-487B-8E36-5DD1A9D367E1}" srcOrd="0" destOrd="0" presId="urn:microsoft.com/office/officeart/2018/5/layout/IconLeafLabelList"/>
    <dgm:cxn modelId="{D65618A7-78C7-4A8E-9A97-DBBCA82FAAA0}" srcId="{44137998-1B71-4A6F-9506-6EB19C2727D9}" destId="{77EFF61F-7EE0-4733-9B56-069BB0E726AC}" srcOrd="0" destOrd="0" parTransId="{387FFACC-820C-4B68-A75A-40D123A2496F}" sibTransId="{83FB1B2C-125E-4569-B6DA-B34C09364457}"/>
    <dgm:cxn modelId="{0CB6AFFD-8E2C-425D-9200-2AEAEF736AF6}" type="presOf" srcId="{71B747F6-D4D0-479B-B457-D004B5BAA7BC}" destId="{2ECC7F07-2693-4B10-A601-C759498A8E04}" srcOrd="0" destOrd="0" presId="urn:microsoft.com/office/officeart/2018/5/layout/IconLeafLabelList"/>
    <dgm:cxn modelId="{D559644F-AE18-4B19-A2E5-3C87066C00DA}" type="presParOf" srcId="{E365CFBA-2CEA-487B-8E36-5DD1A9D367E1}" destId="{D56DBE9D-A3C4-4D20-B5D4-D72B370BDAD4}" srcOrd="0" destOrd="0" presId="urn:microsoft.com/office/officeart/2018/5/layout/IconLeafLabelList"/>
    <dgm:cxn modelId="{19A072CF-147A-4BA8-8FD8-2E2F514FC877}" type="presParOf" srcId="{D56DBE9D-A3C4-4D20-B5D4-D72B370BDAD4}" destId="{CB7F95A4-0D89-4082-95C4-B6D2ED135258}" srcOrd="0" destOrd="0" presId="urn:microsoft.com/office/officeart/2018/5/layout/IconLeafLabelList"/>
    <dgm:cxn modelId="{0651B862-EEF5-4072-803F-EB3AA8ECE922}" type="presParOf" srcId="{D56DBE9D-A3C4-4D20-B5D4-D72B370BDAD4}" destId="{611BBD15-9DA7-4E18-B968-ADA341BD909F}" srcOrd="1" destOrd="0" presId="urn:microsoft.com/office/officeart/2018/5/layout/IconLeafLabelList"/>
    <dgm:cxn modelId="{F7C61813-8284-465C-8227-19DD90720BB7}" type="presParOf" srcId="{D56DBE9D-A3C4-4D20-B5D4-D72B370BDAD4}" destId="{8A0E3BB8-89C3-4B17-9581-E431193D7709}" srcOrd="2" destOrd="0" presId="urn:microsoft.com/office/officeart/2018/5/layout/IconLeafLabelList"/>
    <dgm:cxn modelId="{DBA8390A-CD5B-448A-883E-E68DC568DAA7}" type="presParOf" srcId="{D56DBE9D-A3C4-4D20-B5D4-D72B370BDAD4}" destId="{442F2EE2-F203-4734-AE8E-B89F03C12C41}" srcOrd="3" destOrd="0" presId="urn:microsoft.com/office/officeart/2018/5/layout/IconLeafLabelList"/>
    <dgm:cxn modelId="{4CBA86A6-3928-4177-A919-2358CA916A98}" type="presParOf" srcId="{E365CFBA-2CEA-487B-8E36-5DD1A9D367E1}" destId="{4D1A27D8-EA87-41F1-905D-CC9E9B21B58F}" srcOrd="1" destOrd="0" presId="urn:microsoft.com/office/officeart/2018/5/layout/IconLeafLabelList"/>
    <dgm:cxn modelId="{08F1A3B3-844B-451E-AF9C-614A7A81D9BF}" type="presParOf" srcId="{E365CFBA-2CEA-487B-8E36-5DD1A9D367E1}" destId="{30E6834E-B822-439E-9766-879C759E4483}" srcOrd="2" destOrd="0" presId="urn:microsoft.com/office/officeart/2018/5/layout/IconLeafLabelList"/>
    <dgm:cxn modelId="{35F670C9-E2D7-445A-BF13-64005BBF1956}" type="presParOf" srcId="{30E6834E-B822-439E-9766-879C759E4483}" destId="{9ECA6394-A7E6-42C4-BD10-F15462DE12E5}" srcOrd="0" destOrd="0" presId="urn:microsoft.com/office/officeart/2018/5/layout/IconLeafLabelList"/>
    <dgm:cxn modelId="{65C1D832-DC65-494E-9D51-2E159099C7BC}" type="presParOf" srcId="{30E6834E-B822-439E-9766-879C759E4483}" destId="{32DBD407-BB06-46C6-8DD4-D9EF2BF3BE3C}" srcOrd="1" destOrd="0" presId="urn:microsoft.com/office/officeart/2018/5/layout/IconLeafLabelList"/>
    <dgm:cxn modelId="{29F2B166-A5EF-467B-993F-C80F03BC100F}" type="presParOf" srcId="{30E6834E-B822-439E-9766-879C759E4483}" destId="{1DACB983-A09F-42B1-9A59-F97E147465BB}" srcOrd="2" destOrd="0" presId="urn:microsoft.com/office/officeart/2018/5/layout/IconLeafLabelList"/>
    <dgm:cxn modelId="{F59876DF-632E-4029-ACC7-C8F9460E80AF}" type="presParOf" srcId="{30E6834E-B822-439E-9766-879C759E4483}" destId="{CFF1BE1E-8488-4C0D-9A40-F3CF9CE153AB}" srcOrd="3" destOrd="0" presId="urn:microsoft.com/office/officeart/2018/5/layout/IconLeafLabelList"/>
    <dgm:cxn modelId="{D8770F27-2C50-42F9-B634-1F40B897B9A3}" type="presParOf" srcId="{E365CFBA-2CEA-487B-8E36-5DD1A9D367E1}" destId="{B7C0ED61-F60C-4C9B-86D9-3C3546920591}" srcOrd="3" destOrd="0" presId="urn:microsoft.com/office/officeart/2018/5/layout/IconLeafLabelList"/>
    <dgm:cxn modelId="{63136C09-FC82-41C0-BFFE-61C35DA3590D}" type="presParOf" srcId="{E365CFBA-2CEA-487B-8E36-5DD1A9D367E1}" destId="{85F0C51A-01FC-436B-BA78-707CBF0FF566}" srcOrd="4" destOrd="0" presId="urn:microsoft.com/office/officeart/2018/5/layout/IconLeafLabelList"/>
    <dgm:cxn modelId="{DD0B58DB-8BF5-4C1C-B7BA-25027B50776E}" type="presParOf" srcId="{85F0C51A-01FC-436B-BA78-707CBF0FF566}" destId="{31D360C7-004F-4BC5-B240-242D6F34D942}" srcOrd="0" destOrd="0" presId="urn:microsoft.com/office/officeart/2018/5/layout/IconLeafLabelList"/>
    <dgm:cxn modelId="{A11EACE4-50E4-4218-8B11-F6B279AC799C}" type="presParOf" srcId="{85F0C51A-01FC-436B-BA78-707CBF0FF566}" destId="{9FCBFF48-F19E-40CD-A778-1D616854E360}" srcOrd="1" destOrd="0" presId="urn:microsoft.com/office/officeart/2018/5/layout/IconLeafLabelList"/>
    <dgm:cxn modelId="{118D146E-1BEC-4DB1-80DB-706984927EDD}" type="presParOf" srcId="{85F0C51A-01FC-436B-BA78-707CBF0FF566}" destId="{0E11A2A8-6174-4DC1-8B32-2E816C874A0C}" srcOrd="2" destOrd="0" presId="urn:microsoft.com/office/officeart/2018/5/layout/IconLeafLabelList"/>
    <dgm:cxn modelId="{C105D32F-553F-41C8-88C6-93251F02AE77}" type="presParOf" srcId="{85F0C51A-01FC-436B-BA78-707CBF0FF566}" destId="{2ECC7F07-2693-4B10-A601-C759498A8E04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5E348A-BE18-4D6B-83D4-768FA227D4E3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FA45E451-19C9-4DDA-9B18-A0311B4FF63B}">
      <dgm:prSet/>
      <dgm:spPr/>
      <dgm:t>
        <a:bodyPr/>
        <a:lstStyle/>
        <a:p>
          <a:r>
            <a:rPr lang="cs-CZ"/>
            <a:t>Objektové programování</a:t>
          </a:r>
          <a:endParaRPr lang="en-US"/>
        </a:p>
      </dgm:t>
    </dgm:pt>
    <dgm:pt modelId="{8A07BBD9-1521-4684-8862-83F9093293F1}" type="parTrans" cxnId="{8DBB0E62-2774-4F5B-B2A8-8AA7957A4199}">
      <dgm:prSet/>
      <dgm:spPr/>
      <dgm:t>
        <a:bodyPr/>
        <a:lstStyle/>
        <a:p>
          <a:endParaRPr lang="en-US"/>
        </a:p>
      </dgm:t>
    </dgm:pt>
    <dgm:pt modelId="{024A2C9E-400D-41D3-8A09-CB62F1C2757B}" type="sibTrans" cxnId="{8DBB0E62-2774-4F5B-B2A8-8AA7957A4199}">
      <dgm:prSet/>
      <dgm:spPr/>
      <dgm:t>
        <a:bodyPr/>
        <a:lstStyle/>
        <a:p>
          <a:endParaRPr lang="en-US"/>
        </a:p>
      </dgm:t>
    </dgm:pt>
    <dgm:pt modelId="{4085EBAF-2428-45A9-B76E-D21377C33CE3}">
      <dgm:prSet/>
      <dgm:spPr/>
      <dgm:t>
        <a:bodyPr/>
        <a:lstStyle/>
        <a:p>
          <a:r>
            <a:rPr lang="cs-CZ"/>
            <a:t>Konstrukce třídy</a:t>
          </a:r>
          <a:endParaRPr lang="en-US"/>
        </a:p>
      </dgm:t>
    </dgm:pt>
    <dgm:pt modelId="{2907DB8D-DAD8-41E9-97F7-09DBF9DE4BC6}" type="parTrans" cxnId="{F1B8CC0D-A599-49B2-850B-E1E9788ED8F1}">
      <dgm:prSet/>
      <dgm:spPr/>
      <dgm:t>
        <a:bodyPr/>
        <a:lstStyle/>
        <a:p>
          <a:endParaRPr lang="en-US"/>
        </a:p>
      </dgm:t>
    </dgm:pt>
    <dgm:pt modelId="{5E576BB7-B169-480C-A851-748F949D6890}" type="sibTrans" cxnId="{F1B8CC0D-A599-49B2-850B-E1E9788ED8F1}">
      <dgm:prSet/>
      <dgm:spPr/>
      <dgm:t>
        <a:bodyPr/>
        <a:lstStyle/>
        <a:p>
          <a:endParaRPr lang="en-US"/>
        </a:p>
      </dgm:t>
    </dgm:pt>
    <dgm:pt modelId="{28B27CB3-823A-478B-8A67-30F5826ED0D6}">
      <dgm:prSet/>
      <dgm:spPr/>
      <dgm:t>
        <a:bodyPr/>
        <a:lstStyle/>
        <a:p>
          <a:r>
            <a:rPr lang="cs-CZ"/>
            <a:t>Terminologie tříd</a:t>
          </a:r>
          <a:endParaRPr lang="en-US"/>
        </a:p>
      </dgm:t>
    </dgm:pt>
    <dgm:pt modelId="{2126D00E-523B-4A3B-8FFE-58AE55313557}" type="parTrans" cxnId="{20AF65CC-822F-4EA1-9CAA-3034990BA367}">
      <dgm:prSet/>
      <dgm:spPr/>
      <dgm:t>
        <a:bodyPr/>
        <a:lstStyle/>
        <a:p>
          <a:endParaRPr lang="en-US"/>
        </a:p>
      </dgm:t>
    </dgm:pt>
    <dgm:pt modelId="{00BC7232-531E-419C-BF2F-CF7AB291BD72}" type="sibTrans" cxnId="{20AF65CC-822F-4EA1-9CAA-3034990BA367}">
      <dgm:prSet/>
      <dgm:spPr/>
      <dgm:t>
        <a:bodyPr/>
        <a:lstStyle/>
        <a:p>
          <a:endParaRPr lang="en-US"/>
        </a:p>
      </dgm:t>
    </dgm:pt>
    <dgm:pt modelId="{78B2EB89-7CE8-40A0-8B7A-FD9624080396}">
      <dgm:prSet/>
      <dgm:spPr/>
      <dgm:t>
        <a:bodyPr/>
        <a:lstStyle/>
        <a:p>
          <a:r>
            <a:rPr lang="cs-CZ"/>
            <a:t>Problematika domácího úkolu</a:t>
          </a:r>
          <a:endParaRPr lang="en-US"/>
        </a:p>
      </dgm:t>
    </dgm:pt>
    <dgm:pt modelId="{9A9EA2B2-283E-45D7-AB14-FDA1FF5928CE}" type="parTrans" cxnId="{1EAC9CFD-6369-4EA2-9666-DAEF379350EC}">
      <dgm:prSet/>
      <dgm:spPr/>
      <dgm:t>
        <a:bodyPr/>
        <a:lstStyle/>
        <a:p>
          <a:endParaRPr lang="en-US"/>
        </a:p>
      </dgm:t>
    </dgm:pt>
    <dgm:pt modelId="{285D3EFD-2281-4B6C-88DE-821421E7F4BD}" type="sibTrans" cxnId="{1EAC9CFD-6369-4EA2-9666-DAEF379350EC}">
      <dgm:prSet/>
      <dgm:spPr/>
      <dgm:t>
        <a:bodyPr/>
        <a:lstStyle/>
        <a:p>
          <a:endParaRPr lang="en-US"/>
        </a:p>
      </dgm:t>
    </dgm:pt>
    <dgm:pt modelId="{9F8AC7A1-C227-4CD6-83E5-C5E921B72F01}" type="pres">
      <dgm:prSet presAssocID="{BD5E348A-BE18-4D6B-83D4-768FA227D4E3}" presName="root" presStyleCnt="0">
        <dgm:presLayoutVars>
          <dgm:dir/>
          <dgm:resizeHandles val="exact"/>
        </dgm:presLayoutVars>
      </dgm:prSet>
      <dgm:spPr/>
    </dgm:pt>
    <dgm:pt modelId="{D10D54BE-C381-46FE-B1AA-ECB5365ABF09}" type="pres">
      <dgm:prSet presAssocID="{FA45E451-19C9-4DDA-9B18-A0311B4FF63B}" presName="compNode" presStyleCnt="0"/>
      <dgm:spPr/>
    </dgm:pt>
    <dgm:pt modelId="{73904403-6A13-40D3-BB55-652A118D5F1B}" type="pres">
      <dgm:prSet presAssocID="{FA45E451-19C9-4DDA-9B18-A0311B4FF63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A21F0B43-F9CA-4676-BDA2-FE1063E0D01A}" type="pres">
      <dgm:prSet presAssocID="{FA45E451-19C9-4DDA-9B18-A0311B4FF63B}" presName="spaceRect" presStyleCnt="0"/>
      <dgm:spPr/>
    </dgm:pt>
    <dgm:pt modelId="{A290B9E2-D537-4453-93E9-A0BABCBC5E5A}" type="pres">
      <dgm:prSet presAssocID="{FA45E451-19C9-4DDA-9B18-A0311B4FF63B}" presName="textRect" presStyleLbl="revTx" presStyleIdx="0" presStyleCnt="4">
        <dgm:presLayoutVars>
          <dgm:chMax val="1"/>
          <dgm:chPref val="1"/>
        </dgm:presLayoutVars>
      </dgm:prSet>
      <dgm:spPr/>
    </dgm:pt>
    <dgm:pt modelId="{938A4D24-097C-4201-B02C-C8C5318C48C1}" type="pres">
      <dgm:prSet presAssocID="{024A2C9E-400D-41D3-8A09-CB62F1C2757B}" presName="sibTrans" presStyleCnt="0"/>
      <dgm:spPr/>
    </dgm:pt>
    <dgm:pt modelId="{95E4DEA5-5907-40E0-B1F3-5700EBE3337D}" type="pres">
      <dgm:prSet presAssocID="{4085EBAF-2428-45A9-B76E-D21377C33CE3}" presName="compNode" presStyleCnt="0"/>
      <dgm:spPr/>
    </dgm:pt>
    <dgm:pt modelId="{D9598B0A-94E6-4BCD-ACD5-219E1FFB796A}" type="pres">
      <dgm:prSet presAssocID="{4085EBAF-2428-45A9-B76E-D21377C33CE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ty"/>
        </a:ext>
      </dgm:extLst>
    </dgm:pt>
    <dgm:pt modelId="{FD44CBDF-FCAE-408B-873E-D7B64617D601}" type="pres">
      <dgm:prSet presAssocID="{4085EBAF-2428-45A9-B76E-D21377C33CE3}" presName="spaceRect" presStyleCnt="0"/>
      <dgm:spPr/>
    </dgm:pt>
    <dgm:pt modelId="{5DE45F3E-2EE9-4DF4-945A-7D8F801D9255}" type="pres">
      <dgm:prSet presAssocID="{4085EBAF-2428-45A9-B76E-D21377C33CE3}" presName="textRect" presStyleLbl="revTx" presStyleIdx="1" presStyleCnt="4">
        <dgm:presLayoutVars>
          <dgm:chMax val="1"/>
          <dgm:chPref val="1"/>
        </dgm:presLayoutVars>
      </dgm:prSet>
      <dgm:spPr/>
    </dgm:pt>
    <dgm:pt modelId="{CC8A7A03-C82F-47E6-97F9-EFB2538C7394}" type="pres">
      <dgm:prSet presAssocID="{5E576BB7-B169-480C-A851-748F949D6890}" presName="sibTrans" presStyleCnt="0"/>
      <dgm:spPr/>
    </dgm:pt>
    <dgm:pt modelId="{E9F2417A-238A-4EEA-A948-103B5E3BF962}" type="pres">
      <dgm:prSet presAssocID="{28B27CB3-823A-478B-8A67-30F5826ED0D6}" presName="compNode" presStyleCnt="0"/>
      <dgm:spPr/>
    </dgm:pt>
    <dgm:pt modelId="{AD9542F7-B9AA-480C-9FEA-875735BBC2F4}" type="pres">
      <dgm:prSet presAssocID="{28B27CB3-823A-478B-8A67-30F5826ED0D6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20A33B36-5190-4ECA-95BD-856591F60DFA}" type="pres">
      <dgm:prSet presAssocID="{28B27CB3-823A-478B-8A67-30F5826ED0D6}" presName="spaceRect" presStyleCnt="0"/>
      <dgm:spPr/>
    </dgm:pt>
    <dgm:pt modelId="{568883E7-0BDD-47F3-96C5-E49F895B6B66}" type="pres">
      <dgm:prSet presAssocID="{28B27CB3-823A-478B-8A67-30F5826ED0D6}" presName="textRect" presStyleLbl="revTx" presStyleIdx="2" presStyleCnt="4">
        <dgm:presLayoutVars>
          <dgm:chMax val="1"/>
          <dgm:chPref val="1"/>
        </dgm:presLayoutVars>
      </dgm:prSet>
      <dgm:spPr/>
    </dgm:pt>
    <dgm:pt modelId="{0CACC48A-4402-4DBF-9A5F-9DA1EBADC4AF}" type="pres">
      <dgm:prSet presAssocID="{00BC7232-531E-419C-BF2F-CF7AB291BD72}" presName="sibTrans" presStyleCnt="0"/>
      <dgm:spPr/>
    </dgm:pt>
    <dgm:pt modelId="{8DD9E811-CA82-4BF5-88C9-07750BB2FDFD}" type="pres">
      <dgm:prSet presAssocID="{78B2EB89-7CE8-40A0-8B7A-FD9624080396}" presName="compNode" presStyleCnt="0"/>
      <dgm:spPr/>
    </dgm:pt>
    <dgm:pt modelId="{4B97D370-4C9A-4E10-B750-7F12167689E6}" type="pres">
      <dgm:prSet presAssocID="{78B2EB89-7CE8-40A0-8B7A-FD9624080396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lue"/>
        </a:ext>
      </dgm:extLst>
    </dgm:pt>
    <dgm:pt modelId="{90E0933D-498C-41C2-B7B0-3F5DD5F5975D}" type="pres">
      <dgm:prSet presAssocID="{78B2EB89-7CE8-40A0-8B7A-FD9624080396}" presName="spaceRect" presStyleCnt="0"/>
      <dgm:spPr/>
    </dgm:pt>
    <dgm:pt modelId="{A75DD725-1D34-4E69-92F1-6737308B63A6}" type="pres">
      <dgm:prSet presAssocID="{78B2EB89-7CE8-40A0-8B7A-FD9624080396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F1B8CC0D-A599-49B2-850B-E1E9788ED8F1}" srcId="{BD5E348A-BE18-4D6B-83D4-768FA227D4E3}" destId="{4085EBAF-2428-45A9-B76E-D21377C33CE3}" srcOrd="1" destOrd="0" parTransId="{2907DB8D-DAD8-41E9-97F7-09DBF9DE4BC6}" sibTransId="{5E576BB7-B169-480C-A851-748F949D6890}"/>
    <dgm:cxn modelId="{8DBB0E62-2774-4F5B-B2A8-8AA7957A4199}" srcId="{BD5E348A-BE18-4D6B-83D4-768FA227D4E3}" destId="{FA45E451-19C9-4DDA-9B18-A0311B4FF63B}" srcOrd="0" destOrd="0" parTransId="{8A07BBD9-1521-4684-8862-83F9093293F1}" sibTransId="{024A2C9E-400D-41D3-8A09-CB62F1C2757B}"/>
    <dgm:cxn modelId="{9B244098-31E0-4766-8919-3A6A6C0CA1D3}" type="presOf" srcId="{4085EBAF-2428-45A9-B76E-D21377C33CE3}" destId="{5DE45F3E-2EE9-4DF4-945A-7D8F801D9255}" srcOrd="0" destOrd="0" presId="urn:microsoft.com/office/officeart/2018/2/layout/IconLabelList"/>
    <dgm:cxn modelId="{EB218EB5-5CE3-415F-8E2C-0116567EFE58}" type="presOf" srcId="{78B2EB89-7CE8-40A0-8B7A-FD9624080396}" destId="{A75DD725-1D34-4E69-92F1-6737308B63A6}" srcOrd="0" destOrd="0" presId="urn:microsoft.com/office/officeart/2018/2/layout/IconLabelList"/>
    <dgm:cxn modelId="{20AF65CC-822F-4EA1-9CAA-3034990BA367}" srcId="{BD5E348A-BE18-4D6B-83D4-768FA227D4E3}" destId="{28B27CB3-823A-478B-8A67-30F5826ED0D6}" srcOrd="2" destOrd="0" parTransId="{2126D00E-523B-4A3B-8FFE-58AE55313557}" sibTransId="{00BC7232-531E-419C-BF2F-CF7AB291BD72}"/>
    <dgm:cxn modelId="{C20DB6D4-1548-4D08-9F40-86C8CAC2A7D4}" type="presOf" srcId="{28B27CB3-823A-478B-8A67-30F5826ED0D6}" destId="{568883E7-0BDD-47F3-96C5-E49F895B6B66}" srcOrd="0" destOrd="0" presId="urn:microsoft.com/office/officeart/2018/2/layout/IconLabelList"/>
    <dgm:cxn modelId="{C02E97DB-8FFE-430A-BFB0-A144BBC08795}" type="presOf" srcId="{BD5E348A-BE18-4D6B-83D4-768FA227D4E3}" destId="{9F8AC7A1-C227-4CD6-83E5-C5E921B72F01}" srcOrd="0" destOrd="0" presId="urn:microsoft.com/office/officeart/2018/2/layout/IconLabelList"/>
    <dgm:cxn modelId="{491E87FD-67B4-4DF8-8AAA-A7DCDF75CD1E}" type="presOf" srcId="{FA45E451-19C9-4DDA-9B18-A0311B4FF63B}" destId="{A290B9E2-D537-4453-93E9-A0BABCBC5E5A}" srcOrd="0" destOrd="0" presId="urn:microsoft.com/office/officeart/2018/2/layout/IconLabelList"/>
    <dgm:cxn modelId="{1EAC9CFD-6369-4EA2-9666-DAEF379350EC}" srcId="{BD5E348A-BE18-4D6B-83D4-768FA227D4E3}" destId="{78B2EB89-7CE8-40A0-8B7A-FD9624080396}" srcOrd="3" destOrd="0" parTransId="{9A9EA2B2-283E-45D7-AB14-FDA1FF5928CE}" sibTransId="{285D3EFD-2281-4B6C-88DE-821421E7F4BD}"/>
    <dgm:cxn modelId="{D59F1DE8-B74E-481F-9B49-4AD93121B704}" type="presParOf" srcId="{9F8AC7A1-C227-4CD6-83E5-C5E921B72F01}" destId="{D10D54BE-C381-46FE-B1AA-ECB5365ABF09}" srcOrd="0" destOrd="0" presId="urn:microsoft.com/office/officeart/2018/2/layout/IconLabelList"/>
    <dgm:cxn modelId="{5C5C40AB-A45D-467B-B9A5-811D4278855A}" type="presParOf" srcId="{D10D54BE-C381-46FE-B1AA-ECB5365ABF09}" destId="{73904403-6A13-40D3-BB55-652A118D5F1B}" srcOrd="0" destOrd="0" presId="urn:microsoft.com/office/officeart/2018/2/layout/IconLabelList"/>
    <dgm:cxn modelId="{C8274B09-51C6-4734-BF57-B9BB248CAB61}" type="presParOf" srcId="{D10D54BE-C381-46FE-B1AA-ECB5365ABF09}" destId="{A21F0B43-F9CA-4676-BDA2-FE1063E0D01A}" srcOrd="1" destOrd="0" presId="urn:microsoft.com/office/officeart/2018/2/layout/IconLabelList"/>
    <dgm:cxn modelId="{686F0995-EB44-4746-8A9B-6D990978D324}" type="presParOf" srcId="{D10D54BE-C381-46FE-B1AA-ECB5365ABF09}" destId="{A290B9E2-D537-4453-93E9-A0BABCBC5E5A}" srcOrd="2" destOrd="0" presId="urn:microsoft.com/office/officeart/2018/2/layout/IconLabelList"/>
    <dgm:cxn modelId="{3FFFFFD3-C6D0-4CD3-BA94-7BB4A993E39E}" type="presParOf" srcId="{9F8AC7A1-C227-4CD6-83E5-C5E921B72F01}" destId="{938A4D24-097C-4201-B02C-C8C5318C48C1}" srcOrd="1" destOrd="0" presId="urn:microsoft.com/office/officeart/2018/2/layout/IconLabelList"/>
    <dgm:cxn modelId="{9F5046FB-6387-4F33-A87D-64047DF12837}" type="presParOf" srcId="{9F8AC7A1-C227-4CD6-83E5-C5E921B72F01}" destId="{95E4DEA5-5907-40E0-B1F3-5700EBE3337D}" srcOrd="2" destOrd="0" presId="urn:microsoft.com/office/officeart/2018/2/layout/IconLabelList"/>
    <dgm:cxn modelId="{C0EC19A6-1F16-4263-AC77-C0BB2C2ACB14}" type="presParOf" srcId="{95E4DEA5-5907-40E0-B1F3-5700EBE3337D}" destId="{D9598B0A-94E6-4BCD-ACD5-219E1FFB796A}" srcOrd="0" destOrd="0" presId="urn:microsoft.com/office/officeart/2018/2/layout/IconLabelList"/>
    <dgm:cxn modelId="{462820D0-8194-4E72-B55E-A76A1EDA4CE5}" type="presParOf" srcId="{95E4DEA5-5907-40E0-B1F3-5700EBE3337D}" destId="{FD44CBDF-FCAE-408B-873E-D7B64617D601}" srcOrd="1" destOrd="0" presId="urn:microsoft.com/office/officeart/2018/2/layout/IconLabelList"/>
    <dgm:cxn modelId="{66E7C128-B14E-44B8-9A50-888EC3545107}" type="presParOf" srcId="{95E4DEA5-5907-40E0-B1F3-5700EBE3337D}" destId="{5DE45F3E-2EE9-4DF4-945A-7D8F801D9255}" srcOrd="2" destOrd="0" presId="urn:microsoft.com/office/officeart/2018/2/layout/IconLabelList"/>
    <dgm:cxn modelId="{199B388D-871B-4DF9-9D72-A3E615AB0C6D}" type="presParOf" srcId="{9F8AC7A1-C227-4CD6-83E5-C5E921B72F01}" destId="{CC8A7A03-C82F-47E6-97F9-EFB2538C7394}" srcOrd="3" destOrd="0" presId="urn:microsoft.com/office/officeart/2018/2/layout/IconLabelList"/>
    <dgm:cxn modelId="{E129127F-A7F4-4947-AE5F-F68EEDF85E49}" type="presParOf" srcId="{9F8AC7A1-C227-4CD6-83E5-C5E921B72F01}" destId="{E9F2417A-238A-4EEA-A948-103B5E3BF962}" srcOrd="4" destOrd="0" presId="urn:microsoft.com/office/officeart/2018/2/layout/IconLabelList"/>
    <dgm:cxn modelId="{CEE859AD-0137-4ABB-BB86-4CB9590C0E8A}" type="presParOf" srcId="{E9F2417A-238A-4EEA-A948-103B5E3BF962}" destId="{AD9542F7-B9AA-480C-9FEA-875735BBC2F4}" srcOrd="0" destOrd="0" presId="urn:microsoft.com/office/officeart/2018/2/layout/IconLabelList"/>
    <dgm:cxn modelId="{A06E4C16-0C1D-44A7-8B1A-6B6FFEBA6EB6}" type="presParOf" srcId="{E9F2417A-238A-4EEA-A948-103B5E3BF962}" destId="{20A33B36-5190-4ECA-95BD-856591F60DFA}" srcOrd="1" destOrd="0" presId="urn:microsoft.com/office/officeart/2018/2/layout/IconLabelList"/>
    <dgm:cxn modelId="{48BC0E7B-9B31-4CB8-B716-74A4636E8B4C}" type="presParOf" srcId="{E9F2417A-238A-4EEA-A948-103B5E3BF962}" destId="{568883E7-0BDD-47F3-96C5-E49F895B6B66}" srcOrd="2" destOrd="0" presId="urn:microsoft.com/office/officeart/2018/2/layout/IconLabelList"/>
    <dgm:cxn modelId="{5074E538-94D6-4A9D-A856-2577E026D083}" type="presParOf" srcId="{9F8AC7A1-C227-4CD6-83E5-C5E921B72F01}" destId="{0CACC48A-4402-4DBF-9A5F-9DA1EBADC4AF}" srcOrd="5" destOrd="0" presId="urn:microsoft.com/office/officeart/2018/2/layout/IconLabelList"/>
    <dgm:cxn modelId="{B82B1069-C98D-4AE0-B2CD-FEDEEBBC6A07}" type="presParOf" srcId="{9F8AC7A1-C227-4CD6-83E5-C5E921B72F01}" destId="{8DD9E811-CA82-4BF5-88C9-07750BB2FDFD}" srcOrd="6" destOrd="0" presId="urn:microsoft.com/office/officeart/2018/2/layout/IconLabelList"/>
    <dgm:cxn modelId="{A73D9FBF-1E95-4AD5-BDD0-FF7D03CE1FF4}" type="presParOf" srcId="{8DD9E811-CA82-4BF5-88C9-07750BB2FDFD}" destId="{4B97D370-4C9A-4E10-B750-7F12167689E6}" srcOrd="0" destOrd="0" presId="urn:microsoft.com/office/officeart/2018/2/layout/IconLabelList"/>
    <dgm:cxn modelId="{732616D8-CE71-4534-A257-A6561814289C}" type="presParOf" srcId="{8DD9E811-CA82-4BF5-88C9-07750BB2FDFD}" destId="{90E0933D-498C-41C2-B7B0-3F5DD5F5975D}" srcOrd="1" destOrd="0" presId="urn:microsoft.com/office/officeart/2018/2/layout/IconLabelList"/>
    <dgm:cxn modelId="{35AE1F57-08C9-472B-90A1-E32048BE79B2}" type="presParOf" srcId="{8DD9E811-CA82-4BF5-88C9-07750BB2FDFD}" destId="{A75DD725-1D34-4E69-92F1-6737308B63A6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7F95A4-0D89-4082-95C4-B6D2ED135258}">
      <dsp:nvSpPr>
        <dsp:cNvPr id="0" name=""/>
        <dsp:cNvSpPr/>
      </dsp:nvSpPr>
      <dsp:spPr>
        <a:xfrm>
          <a:off x="643628" y="149452"/>
          <a:ext cx="1887187" cy="1887187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1BBD15-9DA7-4E18-B968-ADA341BD909F}">
      <dsp:nvSpPr>
        <dsp:cNvPr id="0" name=""/>
        <dsp:cNvSpPr/>
      </dsp:nvSpPr>
      <dsp:spPr>
        <a:xfrm>
          <a:off x="1045816" y="551639"/>
          <a:ext cx="1082812" cy="1082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2F2EE2-F203-4734-AE8E-B89F03C12C41}">
      <dsp:nvSpPr>
        <dsp:cNvPr id="0" name=""/>
        <dsp:cNvSpPr/>
      </dsp:nvSpPr>
      <dsp:spPr>
        <a:xfrm>
          <a:off x="40347" y="2624452"/>
          <a:ext cx="3093750" cy="121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600" kern="1200" dirty="0"/>
            <a:t>Workshop: </a:t>
          </a:r>
          <a:br>
            <a:rPr lang="cs-CZ" sz="2600" kern="1200" dirty="0"/>
          </a:br>
          <a:r>
            <a:rPr lang="cs-CZ" sz="2600" kern="1200" dirty="0"/>
            <a:t>80 bodů za úkol</a:t>
          </a:r>
          <a:endParaRPr lang="en-US" sz="2600" kern="1200" dirty="0"/>
        </a:p>
      </dsp:txBody>
      <dsp:txXfrm>
        <a:off x="40347" y="2624452"/>
        <a:ext cx="3093750" cy="1215000"/>
      </dsp:txXfrm>
    </dsp:sp>
    <dsp:sp modelId="{9ECA6394-A7E6-42C4-BD10-F15462DE12E5}">
      <dsp:nvSpPr>
        <dsp:cNvPr id="0" name=""/>
        <dsp:cNvSpPr/>
      </dsp:nvSpPr>
      <dsp:spPr>
        <a:xfrm>
          <a:off x="4278785" y="149452"/>
          <a:ext cx="1887187" cy="1887187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DBD407-BB06-46C6-8DD4-D9EF2BF3BE3C}">
      <dsp:nvSpPr>
        <dsp:cNvPr id="0" name=""/>
        <dsp:cNvSpPr/>
      </dsp:nvSpPr>
      <dsp:spPr>
        <a:xfrm>
          <a:off x="4680972" y="551639"/>
          <a:ext cx="1082812" cy="1082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F1BE1E-8488-4C0D-9A40-F3CF9CE153AB}">
      <dsp:nvSpPr>
        <dsp:cNvPr id="0" name=""/>
        <dsp:cNvSpPr/>
      </dsp:nvSpPr>
      <dsp:spPr>
        <a:xfrm>
          <a:off x="3675504" y="2624452"/>
          <a:ext cx="3093750" cy="121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600" kern="1200" dirty="0"/>
            <a:t>Workshop: </a:t>
          </a:r>
          <a:br>
            <a:rPr lang="cs-CZ" sz="2600" kern="1200" dirty="0"/>
          </a:br>
          <a:r>
            <a:rPr lang="cs-CZ" sz="2600" kern="1200" dirty="0"/>
            <a:t>20 bodů za hodnocení ÚKOLŮ</a:t>
          </a:r>
          <a:endParaRPr lang="en-US" sz="2600" kern="1200" dirty="0"/>
        </a:p>
      </dsp:txBody>
      <dsp:txXfrm>
        <a:off x="3675504" y="2624452"/>
        <a:ext cx="3093750" cy="1215000"/>
      </dsp:txXfrm>
    </dsp:sp>
    <dsp:sp modelId="{31D360C7-004F-4BC5-B240-242D6F34D942}">
      <dsp:nvSpPr>
        <dsp:cNvPr id="0" name=""/>
        <dsp:cNvSpPr/>
      </dsp:nvSpPr>
      <dsp:spPr>
        <a:xfrm>
          <a:off x="7913941" y="149452"/>
          <a:ext cx="1887187" cy="1887187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CBFF48-F19E-40CD-A778-1D616854E360}">
      <dsp:nvSpPr>
        <dsp:cNvPr id="0" name=""/>
        <dsp:cNvSpPr/>
      </dsp:nvSpPr>
      <dsp:spPr>
        <a:xfrm>
          <a:off x="8316129" y="551639"/>
          <a:ext cx="1082812" cy="10828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CC7F07-2693-4B10-A601-C759498A8E04}">
      <dsp:nvSpPr>
        <dsp:cNvPr id="0" name=""/>
        <dsp:cNvSpPr/>
      </dsp:nvSpPr>
      <dsp:spPr>
        <a:xfrm>
          <a:off x="7310660" y="2624452"/>
          <a:ext cx="3093750" cy="121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br>
            <a:rPr lang="cs-CZ" sz="2600" kern="1200" dirty="0"/>
          </a:br>
          <a:r>
            <a:rPr lang="cs-CZ" sz="2600" kern="1200" dirty="0"/>
            <a:t>16 bodů za test </a:t>
          </a:r>
          <a:br>
            <a:rPr lang="cs-CZ" sz="2600" kern="1200" dirty="0"/>
          </a:br>
          <a:r>
            <a:rPr lang="cs-CZ" sz="2600" kern="1200" dirty="0"/>
            <a:t>tři pokusy</a:t>
          </a:r>
          <a:endParaRPr lang="en-US" sz="2600" kern="1200" dirty="0"/>
        </a:p>
      </dsp:txBody>
      <dsp:txXfrm>
        <a:off x="7310660" y="2624452"/>
        <a:ext cx="3093750" cy="1215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904403-6A13-40D3-BB55-652A118D5F1B}">
      <dsp:nvSpPr>
        <dsp:cNvPr id="0" name=""/>
        <dsp:cNvSpPr/>
      </dsp:nvSpPr>
      <dsp:spPr>
        <a:xfrm>
          <a:off x="1107958" y="1022941"/>
          <a:ext cx="931566" cy="93156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90B9E2-D537-4453-93E9-A0BABCBC5E5A}">
      <dsp:nvSpPr>
        <dsp:cNvPr id="0" name=""/>
        <dsp:cNvSpPr/>
      </dsp:nvSpPr>
      <dsp:spPr>
        <a:xfrm>
          <a:off x="538667" y="2245963"/>
          <a:ext cx="2070148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Objektové programování</a:t>
          </a:r>
          <a:endParaRPr lang="en-US" sz="2500" kern="1200"/>
        </a:p>
      </dsp:txBody>
      <dsp:txXfrm>
        <a:off x="538667" y="2245963"/>
        <a:ext cx="2070148" cy="720000"/>
      </dsp:txXfrm>
    </dsp:sp>
    <dsp:sp modelId="{D9598B0A-94E6-4BCD-ACD5-219E1FFB796A}">
      <dsp:nvSpPr>
        <dsp:cNvPr id="0" name=""/>
        <dsp:cNvSpPr/>
      </dsp:nvSpPr>
      <dsp:spPr>
        <a:xfrm>
          <a:off x="3540383" y="1022941"/>
          <a:ext cx="931566" cy="93156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E45F3E-2EE9-4DF4-945A-7D8F801D9255}">
      <dsp:nvSpPr>
        <dsp:cNvPr id="0" name=""/>
        <dsp:cNvSpPr/>
      </dsp:nvSpPr>
      <dsp:spPr>
        <a:xfrm>
          <a:off x="2971092" y="2245963"/>
          <a:ext cx="2070148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Konstrukce třídy</a:t>
          </a:r>
          <a:endParaRPr lang="en-US" sz="2500" kern="1200"/>
        </a:p>
      </dsp:txBody>
      <dsp:txXfrm>
        <a:off x="2971092" y="2245963"/>
        <a:ext cx="2070148" cy="720000"/>
      </dsp:txXfrm>
    </dsp:sp>
    <dsp:sp modelId="{AD9542F7-B9AA-480C-9FEA-875735BBC2F4}">
      <dsp:nvSpPr>
        <dsp:cNvPr id="0" name=""/>
        <dsp:cNvSpPr/>
      </dsp:nvSpPr>
      <dsp:spPr>
        <a:xfrm>
          <a:off x="5972807" y="1022941"/>
          <a:ext cx="931566" cy="93156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8883E7-0BDD-47F3-96C5-E49F895B6B66}">
      <dsp:nvSpPr>
        <dsp:cNvPr id="0" name=""/>
        <dsp:cNvSpPr/>
      </dsp:nvSpPr>
      <dsp:spPr>
        <a:xfrm>
          <a:off x="5403517" y="2245963"/>
          <a:ext cx="2070148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Terminologie tříd</a:t>
          </a:r>
          <a:endParaRPr lang="en-US" sz="2500" kern="1200"/>
        </a:p>
      </dsp:txBody>
      <dsp:txXfrm>
        <a:off x="5403517" y="2245963"/>
        <a:ext cx="2070148" cy="720000"/>
      </dsp:txXfrm>
    </dsp:sp>
    <dsp:sp modelId="{4B97D370-4C9A-4E10-B750-7F12167689E6}">
      <dsp:nvSpPr>
        <dsp:cNvPr id="0" name=""/>
        <dsp:cNvSpPr/>
      </dsp:nvSpPr>
      <dsp:spPr>
        <a:xfrm>
          <a:off x="8405232" y="1022941"/>
          <a:ext cx="931566" cy="93156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5DD725-1D34-4E69-92F1-6737308B63A6}">
      <dsp:nvSpPr>
        <dsp:cNvPr id="0" name=""/>
        <dsp:cNvSpPr/>
      </dsp:nvSpPr>
      <dsp:spPr>
        <a:xfrm>
          <a:off x="7835941" y="2245963"/>
          <a:ext cx="2070148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Problematika domácího úkolu</a:t>
          </a:r>
          <a:endParaRPr lang="en-US" sz="2500" kern="1200"/>
        </a:p>
      </dsp:txBody>
      <dsp:txXfrm>
        <a:off x="7835941" y="2245963"/>
        <a:ext cx="2070148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053FFF-9A92-4DBC-8E3F-4C6217A83646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2EFF0A-C8FB-4C9A-B7A3-05A32FB88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226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Například třída v Pythonu má jenom jméno a tělo.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2EFF0A-C8FB-4C9A-B7A3-05A32FB88C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112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D9D90-6596-48AA-BB01-439D50F558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8B4A7F-3EDA-49AD-AAEB-3F9297212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D2F7C-076F-4AF2-BD31-022E83249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52E8-EED6-4F59-B35F-95C8601975F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82A48-537D-4DCB-8E76-F0BFEE005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B68D5-3026-4DF6-BA68-4E90DCB09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3CE9-E475-408D-9CC3-8AB4DA34D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691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F2E09-2113-4675-90D8-F7A41D90D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B1E0C3-3751-4BCD-AA32-1AE85E033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C1797E-D321-4F4F-B724-D4CBD00C0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52E8-EED6-4F59-B35F-95C8601975F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F1506-479B-4DAE-A104-E74491227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74A3F-3BCB-4066-B1F8-721BBA076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3CE9-E475-408D-9CC3-8AB4DA34D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988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F55E3D-3446-4A06-B864-8078CAED08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03D97E-9A02-4A41-9FDA-5D64815C9F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BA0319-81F2-4FDF-BF61-D9891A392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52E8-EED6-4F59-B35F-95C8601975F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78B38-267B-487B-9B00-2740F13C5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F928A-88D6-4013-8E0E-D565E7C3D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3CE9-E475-408D-9CC3-8AB4DA34D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64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14B01-80DD-4865-B61D-15A9EBE20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0D232-AAA9-4968-BD65-2DE770ABB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E1E90-F66F-47DD-8AFF-974C0E5D2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52E8-EED6-4F59-B35F-95C8601975F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50951-DC4F-46E8-AB73-1C3AA66B4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F62C0B-E625-4479-AE6A-312F94D72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3CE9-E475-408D-9CC3-8AB4DA34D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366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E1A1D-74B1-4122-A006-F11211C89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5CA7E4-A308-4F8F-9E1F-85CFEB9E3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318AD-7C1D-4BA7-A1E3-59BAF3124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52E8-EED6-4F59-B35F-95C8601975F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B5535-CAFF-4BDF-A004-E4136A68B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E0660-FC35-40E7-A195-745D538AE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3CE9-E475-408D-9CC3-8AB4DA34D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903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81135-D86C-465C-A1E8-2B7821118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20C9D-0A07-402B-B48C-A2B42FD707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095FCA-5AEF-4B0C-BD1C-FAAD3079A1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E78D4B-4761-460B-BCD4-A7673361F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52E8-EED6-4F59-B35F-95C8601975F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734C0A-5572-4EBE-B61D-CD04C38B0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F4AFA8-5B42-46D2-8535-1EC203A75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3CE9-E475-408D-9CC3-8AB4DA34D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2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3A902-C305-46AE-8D93-04C979E6A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69B84A-74A0-4712-AC57-E3D863EC8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CEF251-1659-4A40-86F9-912A9783D5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C2CFB4-70D0-48B1-B33D-E6115062E8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2E0B28-39EA-4F95-9AB8-647EC8F037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4577CD-3B9B-452C-8BD5-D523A236E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52E8-EED6-4F59-B35F-95C8601975F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30839-E311-4B55-9446-DA089E7A2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8B549A-319D-4BBE-80E4-969D3E53C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3CE9-E475-408D-9CC3-8AB4DA34D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727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8C7FE-D4D6-4CD8-8F0F-C08E100D7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0017A8-56EB-4191-A32D-16E59079A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52E8-EED6-4F59-B35F-95C8601975F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BA18E1-D104-44CD-91AA-77185DE45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7B0282-CCB8-4860-845C-416751CD3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3CE9-E475-408D-9CC3-8AB4DA34D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92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A50ADA-67C2-442B-B3D6-7DB82CB80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52E8-EED6-4F59-B35F-95C8601975F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F649F4-546E-493B-998A-DED8C4116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7D9814-73E5-41F4-BED3-C019C19D6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3CE9-E475-408D-9CC3-8AB4DA34D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401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2C74E-FA26-4E88-8A92-2AB87319A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0D84A-EFA7-498B-AB8C-4A7654F01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6FC5AB-1DB9-42DE-B178-CED7E47BD4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5D13C2-FEE0-4C45-ADED-DC5B8BB50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52E8-EED6-4F59-B35F-95C8601975F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A7E01C-5052-44D7-80FE-F8FC82B5C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876A8F-DFA6-4B97-BE2C-A4882710B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3CE9-E475-408D-9CC3-8AB4DA34D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774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178E3-6972-49D9-8237-AF93D0EDB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D7A389-E7A6-474B-8090-8A9ADEDFC8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169B5E-3E43-44D2-AD04-6CD24AB2A4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BEA20F-2EFC-4255-A42D-0D7274AB5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52E8-EED6-4F59-B35F-95C8601975F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14E4B3-DA91-4E59-8E25-F0B966670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D7E73D-71E4-4B95-B71F-5860BA73E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3CE9-E475-408D-9CC3-8AB4DA34D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037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832D8B-BDEA-490E-A89B-D3D439E12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DFC543-31B2-4B7E-98C0-7ECEF2DDF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85C77-7FD3-454B-9213-B28BA60B8E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D52E8-EED6-4F59-B35F-95C8601975F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C8D2B3-3DB8-4CF5-9876-A7769B5AA9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26D7F-AB96-4479-AAF4-4165D5DE11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33CE9-E475-408D-9CC3-8AB4DA34D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884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7" Type="http://schemas.openxmlformats.org/officeDocument/2006/relationships/image" Target="../media/image20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png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A8AAD-D93E-4F07-9BA5-8BFBBF1C62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90083"/>
            <a:ext cx="9144000" cy="3277833"/>
          </a:xfrm>
        </p:spPr>
        <p:txBody>
          <a:bodyPr>
            <a:normAutofit fontScale="90000"/>
          </a:bodyPr>
          <a:lstStyle/>
          <a:p>
            <a:r>
              <a:rPr lang="cs-CZ" sz="8000" b="1" dirty="0"/>
              <a:t>Třídy </a:t>
            </a:r>
            <a:br>
              <a:rPr lang="cs-CZ" sz="8000" b="1" dirty="0"/>
            </a:br>
            <a:r>
              <a:rPr lang="cs-CZ" sz="8000" b="1" dirty="0"/>
              <a:t>v programovacím jazyku </a:t>
            </a:r>
            <a:r>
              <a:rPr lang="cs-CZ" sz="8000" b="1" dirty="0">
                <a:solidFill>
                  <a:srgbClr val="FF0000"/>
                </a:solidFill>
              </a:rPr>
              <a:t>JAVA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209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0FA5-57F8-4BDB-A642-CEC9849D9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5628"/>
            <a:ext cx="10515600" cy="1325563"/>
          </a:xfrm>
        </p:spPr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TĚLO</a:t>
            </a:r>
            <a:r>
              <a:rPr lang="en-US" b="1" dirty="0">
                <a:solidFill>
                  <a:srgbClr val="00B050"/>
                </a:solidFill>
              </a:rPr>
              <a:t> T</a:t>
            </a:r>
            <a:r>
              <a:rPr lang="cs-CZ" b="1" dirty="0">
                <a:solidFill>
                  <a:srgbClr val="00B050"/>
                </a:solidFill>
              </a:rPr>
              <a:t>ŘÍDY</a:t>
            </a:r>
            <a:r>
              <a:rPr lang="cs-CZ" b="1" dirty="0"/>
              <a:t> v Javě může obsahovat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53084-2B90-485F-A409-85A4AF471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ublic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</a:rPr>
              <a:t> void </a:t>
            </a:r>
            <a:r>
              <a:rPr lang="en-US" sz="3200" dirty="0"/>
              <a:t>upravVekNa15() {</a:t>
            </a:r>
            <a:br>
              <a:rPr lang="en-US" sz="3200" dirty="0"/>
            </a:br>
            <a:r>
              <a:rPr lang="en-US" sz="3200" dirty="0"/>
              <a:t>   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</a:rPr>
              <a:t>this</a:t>
            </a:r>
            <a:r>
              <a:rPr lang="en-US" sz="3200" dirty="0" err="1"/>
              <a:t>.</a:t>
            </a:r>
            <a:r>
              <a:rPr lang="en-US" sz="3200" b="1" dirty="0" err="1">
                <a:solidFill>
                  <a:srgbClr val="7030A0"/>
                </a:solidFill>
              </a:rPr>
              <a:t>vek</a:t>
            </a:r>
            <a:r>
              <a:rPr lang="en-US" sz="3200" b="1" dirty="0"/>
              <a:t> </a:t>
            </a:r>
            <a:r>
              <a:rPr lang="en-US" sz="3200" dirty="0"/>
              <a:t>= 15;</a:t>
            </a:r>
            <a:br>
              <a:rPr lang="en-US" sz="3200" dirty="0"/>
            </a:br>
            <a:r>
              <a:rPr lang="en-US" sz="3200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cs-CZ" sz="3200" b="1" dirty="0"/>
          </a:p>
          <a:p>
            <a:pPr marL="0" indent="0">
              <a:spcBef>
                <a:spcPts val="0"/>
              </a:spcBef>
              <a:buNone/>
            </a:pPr>
            <a:br>
              <a:rPr lang="cs-CZ" sz="3200" b="1" dirty="0"/>
            </a:b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ublic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200" dirty="0" err="1"/>
              <a:t>upravVek</a:t>
            </a:r>
            <a:r>
              <a:rPr lang="cs-CZ" sz="3200" dirty="0"/>
              <a:t>ZvysenyO</a:t>
            </a:r>
            <a:r>
              <a:rPr lang="en-US" sz="3200" dirty="0"/>
              <a:t>15() {</a:t>
            </a:r>
            <a:br>
              <a:rPr lang="en-US" sz="3200" dirty="0"/>
            </a:br>
            <a:r>
              <a:rPr lang="en-US" sz="3200" dirty="0"/>
              <a:t>    </a:t>
            </a:r>
            <a:r>
              <a:rPr lang="cs-CZ" sz="3200" dirty="0"/>
              <a:t>return</a:t>
            </a:r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 this</a:t>
            </a:r>
            <a:r>
              <a:rPr lang="en-US" sz="3200" dirty="0"/>
              <a:t>.</a:t>
            </a:r>
            <a:r>
              <a:rPr lang="cs-CZ" sz="3200" b="1" dirty="0">
                <a:solidFill>
                  <a:srgbClr val="7030A0"/>
                </a:solidFill>
              </a:rPr>
              <a:t>ve</a:t>
            </a:r>
            <a:r>
              <a:rPr lang="en-US" sz="3200" b="1" dirty="0">
                <a:solidFill>
                  <a:srgbClr val="7030A0"/>
                </a:solidFill>
              </a:rPr>
              <a:t>k</a:t>
            </a:r>
            <a:r>
              <a:rPr lang="en-US" sz="3200" b="1" dirty="0"/>
              <a:t> </a:t>
            </a:r>
            <a:r>
              <a:rPr lang="cs-CZ" sz="3200" b="1" dirty="0"/>
              <a:t>+</a:t>
            </a:r>
            <a:r>
              <a:rPr lang="en-US" sz="3200" dirty="0"/>
              <a:t> 15;</a:t>
            </a:r>
            <a:br>
              <a:rPr lang="en-US" sz="3200" dirty="0"/>
            </a:br>
            <a:r>
              <a:rPr lang="en-US" sz="3200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E9D8C3-83A9-4463-A274-20001016DF89}"/>
              </a:ext>
            </a:extLst>
          </p:cNvPr>
          <p:cNvSpPr txBox="1"/>
          <p:nvPr/>
        </p:nvSpPr>
        <p:spPr>
          <a:xfrm>
            <a:off x="6619875" y="2273370"/>
            <a:ext cx="45662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5">
                    <a:lumMod val="75000"/>
                  </a:schemeClr>
                </a:solidFill>
              </a:rPr>
              <a:t>PROCEDUR</a:t>
            </a:r>
            <a:r>
              <a:rPr lang="cs-CZ" sz="4000" b="1" dirty="0">
                <a:solidFill>
                  <a:schemeClr val="accent5">
                    <a:lumMod val="75000"/>
                  </a:schemeClr>
                </a:solidFill>
              </a:rPr>
              <a:t>Y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</a:rPr>
              <a:t> T</a:t>
            </a:r>
            <a:r>
              <a:rPr lang="cs-CZ" sz="4000" b="1" dirty="0">
                <a:solidFill>
                  <a:schemeClr val="accent5">
                    <a:lumMod val="75000"/>
                  </a:schemeClr>
                </a:solidFill>
              </a:rPr>
              <a:t>ŘÍDY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9ECA69-2464-4561-970B-C402E03D38B3}"/>
              </a:ext>
            </a:extLst>
          </p:cNvPr>
          <p:cNvSpPr/>
          <p:nvPr/>
        </p:nvSpPr>
        <p:spPr>
          <a:xfrm>
            <a:off x="6619876" y="4682608"/>
            <a:ext cx="33813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5FF726-08F5-4113-8EF3-27F66A701A4F}"/>
              </a:ext>
            </a:extLst>
          </p:cNvPr>
          <p:cNvSpPr txBox="1"/>
          <p:nvPr/>
        </p:nvSpPr>
        <p:spPr>
          <a:xfrm>
            <a:off x="6619875" y="4328665"/>
            <a:ext cx="45662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chemeClr val="accent5">
                    <a:lumMod val="75000"/>
                  </a:schemeClr>
                </a:solidFill>
              </a:rPr>
              <a:t>FUNKCE 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</a:rPr>
              <a:t>T</a:t>
            </a:r>
            <a:r>
              <a:rPr lang="cs-CZ" sz="4000" b="1" dirty="0">
                <a:solidFill>
                  <a:schemeClr val="accent5">
                    <a:lumMod val="75000"/>
                  </a:schemeClr>
                </a:solidFill>
              </a:rPr>
              <a:t>ŘÍDY</a:t>
            </a:r>
          </a:p>
        </p:txBody>
      </p:sp>
    </p:spTree>
    <p:extLst>
      <p:ext uri="{BB962C8B-B14F-4D97-AF65-F5344CB8AC3E}">
        <p14:creationId xmlns:p14="http://schemas.microsoft.com/office/powerpoint/2010/main" val="1757755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32E11-28A3-425A-A52D-DD33DCF2B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 TEĎ VEN Z </a:t>
            </a:r>
            <a:r>
              <a:rPr lang="cs-CZ" b="1" dirty="0">
                <a:solidFill>
                  <a:schemeClr val="accent6"/>
                </a:solidFill>
              </a:rPr>
              <a:t>TĚLA TŘÍDY</a:t>
            </a:r>
            <a:r>
              <a:rPr lang="cs-CZ" dirty="0"/>
              <a:t>                     </a:t>
            </a:r>
            <a:r>
              <a:rPr lang="cs-CZ" dirty="0">
                <a:solidFill>
                  <a:srgbClr val="FF0000"/>
                </a:solidFill>
              </a:rPr>
              <a:t>...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39739-5341-4186-9088-F76CA7D58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Vítejte mimo třídu!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Mimo třídu máte možnost: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	</a:t>
            </a:r>
            <a:r>
              <a:rPr lang="cs-CZ" dirty="0">
                <a:solidFill>
                  <a:srgbClr val="FF0000"/>
                </a:solidFill>
              </a:rPr>
              <a:t>1. Vytvořit objekt třídy</a:t>
            </a:r>
            <a:br>
              <a:rPr lang="cs-CZ" dirty="0"/>
            </a:br>
            <a:r>
              <a:rPr lang="cs-CZ" dirty="0"/>
              <a:t>					</a:t>
            </a:r>
            <a:r>
              <a:rPr lang="cs-CZ" i="1" dirty="0"/>
              <a:t>„Založím nového člověka“</a:t>
            </a:r>
          </a:p>
          <a:p>
            <a:pPr marL="0" indent="0">
              <a:buNone/>
            </a:pPr>
            <a:r>
              <a:rPr lang="cs-CZ" dirty="0"/>
              <a:t>			</a:t>
            </a:r>
            <a:r>
              <a:rPr lang="cs-CZ" dirty="0">
                <a:solidFill>
                  <a:srgbClr val="FF0000"/>
                </a:solidFill>
              </a:rPr>
              <a:t>2. Zavolat proceduru nebo funkci</a:t>
            </a:r>
            <a:br>
              <a:rPr lang="cs-CZ" dirty="0"/>
            </a:br>
            <a:r>
              <a:rPr lang="cs-CZ" dirty="0"/>
              <a:t>				</a:t>
            </a:r>
            <a:r>
              <a:rPr lang="cs-CZ" i="1" dirty="0"/>
              <a:t>„Člověku zvýším věk o 15 let“</a:t>
            </a:r>
          </a:p>
        </p:txBody>
      </p:sp>
      <p:pic>
        <p:nvPicPr>
          <p:cNvPr id="7" name="Graphic 6" descr="Run">
            <a:extLst>
              <a:ext uri="{FF2B5EF4-FFF2-40B4-BE49-F238E27FC236}">
                <a16:creationId xmlns:a16="http://schemas.microsoft.com/office/drawing/2014/main" id="{F49F9138-C66F-4636-90D0-32673A88C0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6918960" y="519906"/>
            <a:ext cx="914400" cy="914400"/>
          </a:xfrm>
          <a:prstGeom prst="rect">
            <a:avLst/>
          </a:prstGeom>
        </p:spPr>
      </p:pic>
      <p:sp>
        <p:nvSpPr>
          <p:cNvPr id="8" name="Arrow: Right 7">
            <a:extLst>
              <a:ext uri="{FF2B5EF4-FFF2-40B4-BE49-F238E27FC236}">
                <a16:creationId xmlns:a16="http://schemas.microsoft.com/office/drawing/2014/main" id="{F855D984-7D0C-4741-84F5-0E28D3AF6B18}"/>
              </a:ext>
            </a:extLst>
          </p:cNvPr>
          <p:cNvSpPr/>
          <p:nvPr/>
        </p:nvSpPr>
        <p:spPr>
          <a:xfrm>
            <a:off x="7843520" y="861139"/>
            <a:ext cx="833120" cy="33353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7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681E4-DA7C-43E9-BE76-8DD40E6F0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26085"/>
            <a:ext cx="10515600" cy="1325563"/>
          </a:xfrm>
        </p:spPr>
        <p:txBody>
          <a:bodyPr/>
          <a:lstStyle/>
          <a:p>
            <a:r>
              <a:rPr lang="cs-CZ" b="1" dirty="0"/>
              <a:t>A TEĎ UŽ STAČÍ TU TŘÍDU JEN ZAVOLAT...</a:t>
            </a:r>
            <a:endParaRPr lang="en-US" b="1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F91A445-C1FE-4987-8E6A-8322A8FCFF5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32620" y="2409255"/>
            <a:ext cx="11592232" cy="353943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Clovek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clovek1 = 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Clovek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"Antonín"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"Černý"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17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cs-CZ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32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clovek1.upravVekNa15();</a:t>
            </a:r>
            <a:br>
              <a:rPr kumimoji="0" lang="cs-CZ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32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zvysenyVekO15 = clovek1.upravVekZvysenimO15();</a:t>
            </a:r>
            <a:br>
              <a:rPr kumimoji="0" lang="cs-CZ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32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32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(zvysenyVekO15);</a:t>
            </a:r>
            <a:endParaRPr kumimoji="0" lang="en-US" altLang="en-US" sz="6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519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6E720121-80BD-4738-9DB6-B1F96CBF9F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3120" y="305068"/>
            <a:ext cx="10322560" cy="624786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en-US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p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ublic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class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Clovek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jmeno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prijmeni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vek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Clovek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(String name, String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age){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jmeno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name;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prijmeni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vek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age;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upravVekNa15(){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vek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15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int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upravVekZvysenimO15() 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vek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15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561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6E720121-80BD-4738-9DB6-B1F96CBF9F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3120" y="305068"/>
            <a:ext cx="10322560" cy="62478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en-US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p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ublic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class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Clovek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jmeno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prijmeni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vek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Clovek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(String name, String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age){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jmeno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name;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prijmeni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vek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age;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upravVekNa15(){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vek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15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int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upravVekZvysenimO15() 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vek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15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5E6828-D6EE-4050-BBE9-62BAF4329E38}"/>
              </a:ext>
            </a:extLst>
          </p:cNvPr>
          <p:cNvSpPr txBox="1"/>
          <p:nvPr/>
        </p:nvSpPr>
        <p:spPr>
          <a:xfrm>
            <a:off x="9194800" y="5734809"/>
            <a:ext cx="2814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chemeClr val="bg1"/>
                </a:solidFill>
              </a:rPr>
              <a:t>TŘÍDA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789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6E720121-80BD-4738-9DB6-B1F96CBF9F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3120" y="305068"/>
            <a:ext cx="10322560" cy="62478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en-US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p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ublic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class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Clovek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jmeno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prijmeni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vek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Clovek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(String name, String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age){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jmeno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name;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prijmeni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vek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age;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upravVekNa15(){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vek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15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int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upravVekZvysenimO15() 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vek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15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F66E5C1-2D23-4EEB-8D5E-77D3751C5BCB}"/>
              </a:ext>
            </a:extLst>
          </p:cNvPr>
          <p:cNvSpPr/>
          <p:nvPr/>
        </p:nvSpPr>
        <p:spPr>
          <a:xfrm>
            <a:off x="1361440" y="690880"/>
            <a:ext cx="3688080" cy="975360"/>
          </a:xfrm>
          <a:prstGeom prst="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A86751-489F-4912-B72B-EC030400AB0F}"/>
              </a:ext>
            </a:extLst>
          </p:cNvPr>
          <p:cNvSpPr txBox="1"/>
          <p:nvPr/>
        </p:nvSpPr>
        <p:spPr>
          <a:xfrm>
            <a:off x="9194800" y="5734809"/>
            <a:ext cx="2814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chemeClr val="bg1"/>
                </a:solidFill>
              </a:rPr>
              <a:t>TŘÍDA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888E88-A2D3-4C38-9571-807E3142941B}"/>
              </a:ext>
            </a:extLst>
          </p:cNvPr>
          <p:cNvSpPr/>
          <p:nvPr/>
        </p:nvSpPr>
        <p:spPr>
          <a:xfrm>
            <a:off x="5298442" y="690880"/>
            <a:ext cx="3688080" cy="975360"/>
          </a:xfrm>
          <a:prstGeom prst="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ATRIBUTY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1253805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6E720121-80BD-4738-9DB6-B1F96CBF9F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3120" y="305068"/>
            <a:ext cx="10322560" cy="62478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en-US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p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ublic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class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Clovek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jmeno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prijmeni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vek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Clovek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(String name, String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age){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jmeno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name;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prijmeni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vek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age;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upravVekNa15(){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vek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15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int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upravVekZvysenimO15() 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vek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15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74E30E-E806-4FC0-842A-86DD703F96BE}"/>
              </a:ext>
            </a:extLst>
          </p:cNvPr>
          <p:cNvSpPr txBox="1"/>
          <p:nvPr/>
        </p:nvSpPr>
        <p:spPr>
          <a:xfrm>
            <a:off x="9194800" y="5734809"/>
            <a:ext cx="2814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chemeClr val="bg1"/>
                </a:solidFill>
              </a:rPr>
              <a:t>TŘÍDA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F66E5C1-2D23-4EEB-8D5E-77D3751C5BCB}"/>
              </a:ext>
            </a:extLst>
          </p:cNvPr>
          <p:cNvSpPr/>
          <p:nvPr/>
        </p:nvSpPr>
        <p:spPr>
          <a:xfrm>
            <a:off x="1361440" y="690880"/>
            <a:ext cx="3688080" cy="975360"/>
          </a:xfrm>
          <a:prstGeom prst="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6FA059-1936-4B55-98E7-6861377BE8C3}"/>
              </a:ext>
            </a:extLst>
          </p:cNvPr>
          <p:cNvSpPr/>
          <p:nvPr/>
        </p:nvSpPr>
        <p:spPr>
          <a:xfrm>
            <a:off x="1361440" y="2164080"/>
            <a:ext cx="7620000" cy="1656080"/>
          </a:xfrm>
          <a:prstGeom prst="rect">
            <a:avLst/>
          </a:prstGeom>
          <a:solidFill>
            <a:schemeClr val="accent4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C89866-DACD-4464-9430-8F2B41818603}"/>
              </a:ext>
            </a:extLst>
          </p:cNvPr>
          <p:cNvSpPr/>
          <p:nvPr/>
        </p:nvSpPr>
        <p:spPr>
          <a:xfrm>
            <a:off x="9194800" y="2153652"/>
            <a:ext cx="1666240" cy="1656080"/>
          </a:xfrm>
          <a:prstGeom prst="rect">
            <a:avLst/>
          </a:prstGeom>
          <a:solidFill>
            <a:schemeClr val="accent4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KONSTRUKTOR</a:t>
            </a:r>
            <a:endParaRPr lang="en-US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B79916-994D-42B7-A703-B61AD870C140}"/>
              </a:ext>
            </a:extLst>
          </p:cNvPr>
          <p:cNvSpPr/>
          <p:nvPr/>
        </p:nvSpPr>
        <p:spPr>
          <a:xfrm>
            <a:off x="5298442" y="690880"/>
            <a:ext cx="3688080" cy="975360"/>
          </a:xfrm>
          <a:prstGeom prst="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ATRIBUTY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158585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6E720121-80BD-4738-9DB6-B1F96CBF9F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3120" y="305068"/>
            <a:ext cx="10322560" cy="62478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en-US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p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ublic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class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Clovek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jmeno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prijmeni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vek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Clovek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(String name, String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age){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jmeno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name;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prijmeni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vek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age;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upravVekNa15(){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vek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15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int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upravVekZvysenimO15() 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vek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15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74E30E-E806-4FC0-842A-86DD703F96BE}"/>
              </a:ext>
            </a:extLst>
          </p:cNvPr>
          <p:cNvSpPr txBox="1"/>
          <p:nvPr/>
        </p:nvSpPr>
        <p:spPr>
          <a:xfrm>
            <a:off x="9194800" y="5734809"/>
            <a:ext cx="2814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chemeClr val="bg1"/>
                </a:solidFill>
              </a:rPr>
              <a:t>TŘÍDA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F66E5C1-2D23-4EEB-8D5E-77D3751C5BCB}"/>
              </a:ext>
            </a:extLst>
          </p:cNvPr>
          <p:cNvSpPr/>
          <p:nvPr/>
        </p:nvSpPr>
        <p:spPr>
          <a:xfrm>
            <a:off x="1361440" y="690880"/>
            <a:ext cx="3688080" cy="975360"/>
          </a:xfrm>
          <a:prstGeom prst="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6FA059-1936-4B55-98E7-6861377BE8C3}"/>
              </a:ext>
            </a:extLst>
          </p:cNvPr>
          <p:cNvSpPr/>
          <p:nvPr/>
        </p:nvSpPr>
        <p:spPr>
          <a:xfrm>
            <a:off x="1361440" y="2164080"/>
            <a:ext cx="7620000" cy="1656080"/>
          </a:xfrm>
          <a:prstGeom prst="rect">
            <a:avLst/>
          </a:prstGeom>
          <a:solidFill>
            <a:schemeClr val="accent4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C89866-DACD-4464-9430-8F2B41818603}"/>
              </a:ext>
            </a:extLst>
          </p:cNvPr>
          <p:cNvSpPr/>
          <p:nvPr/>
        </p:nvSpPr>
        <p:spPr>
          <a:xfrm>
            <a:off x="9194800" y="2153652"/>
            <a:ext cx="1666240" cy="1656080"/>
          </a:xfrm>
          <a:prstGeom prst="rect">
            <a:avLst/>
          </a:prstGeom>
          <a:solidFill>
            <a:schemeClr val="accent4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KONSTRUKTOR</a:t>
            </a:r>
            <a:endParaRPr lang="en-US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12DEDBD-7A6F-45E2-8DD6-43FD2D9E3D48}"/>
              </a:ext>
            </a:extLst>
          </p:cNvPr>
          <p:cNvSpPr/>
          <p:nvPr/>
        </p:nvSpPr>
        <p:spPr>
          <a:xfrm>
            <a:off x="1361440" y="4023092"/>
            <a:ext cx="4135120" cy="1006108"/>
          </a:xfrm>
          <a:prstGeom prst="rect">
            <a:avLst/>
          </a:prstGeom>
          <a:solidFill>
            <a:schemeClr val="accent6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2327F9-E8A3-49FD-ADD7-7F2E1EBEAEB4}"/>
              </a:ext>
            </a:extLst>
          </p:cNvPr>
          <p:cNvSpPr/>
          <p:nvPr/>
        </p:nvSpPr>
        <p:spPr>
          <a:xfrm>
            <a:off x="5298442" y="690880"/>
            <a:ext cx="3688080" cy="975360"/>
          </a:xfrm>
          <a:prstGeom prst="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ATRIBUTY</a:t>
            </a:r>
            <a:endParaRPr lang="en-US" sz="2800" b="1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ABD8AFC-357E-4CC7-8778-077182782CED}"/>
              </a:ext>
            </a:extLst>
          </p:cNvPr>
          <p:cNvSpPr/>
          <p:nvPr/>
        </p:nvSpPr>
        <p:spPr>
          <a:xfrm>
            <a:off x="5730240" y="4023092"/>
            <a:ext cx="3688080" cy="1006108"/>
          </a:xfrm>
          <a:prstGeom prst="rect">
            <a:avLst/>
          </a:prstGeom>
          <a:solidFill>
            <a:schemeClr val="accent6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PROCEDURA TŘÍDY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220645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6E720121-80BD-4738-9DB6-B1F96CBF9F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3120" y="305068"/>
            <a:ext cx="10322560" cy="62478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en-US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p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ublic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class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Clovek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jmeno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prijmeni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vek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Clovek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(String name, String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age){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jmeno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name;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prijmeni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vek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age;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upravVekNa15(){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vek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15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int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upravVekZvysenimO15() 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vek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15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74E30E-E806-4FC0-842A-86DD703F96BE}"/>
              </a:ext>
            </a:extLst>
          </p:cNvPr>
          <p:cNvSpPr txBox="1"/>
          <p:nvPr/>
        </p:nvSpPr>
        <p:spPr>
          <a:xfrm>
            <a:off x="9194800" y="5734809"/>
            <a:ext cx="2814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chemeClr val="bg1"/>
                </a:solidFill>
              </a:rPr>
              <a:t>TŘÍDA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F66E5C1-2D23-4EEB-8D5E-77D3751C5BCB}"/>
              </a:ext>
            </a:extLst>
          </p:cNvPr>
          <p:cNvSpPr/>
          <p:nvPr/>
        </p:nvSpPr>
        <p:spPr>
          <a:xfrm>
            <a:off x="1361440" y="690880"/>
            <a:ext cx="3688080" cy="975360"/>
          </a:xfrm>
          <a:prstGeom prst="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1E7DDC-176F-4619-A138-93D4ECFD99D6}"/>
              </a:ext>
            </a:extLst>
          </p:cNvPr>
          <p:cNvSpPr/>
          <p:nvPr/>
        </p:nvSpPr>
        <p:spPr>
          <a:xfrm>
            <a:off x="5298442" y="690880"/>
            <a:ext cx="3688080" cy="975360"/>
          </a:xfrm>
          <a:prstGeom prst="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ATRIBUTY</a:t>
            </a:r>
            <a:endParaRPr lang="en-US" sz="28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6FA059-1936-4B55-98E7-6861377BE8C3}"/>
              </a:ext>
            </a:extLst>
          </p:cNvPr>
          <p:cNvSpPr/>
          <p:nvPr/>
        </p:nvSpPr>
        <p:spPr>
          <a:xfrm>
            <a:off x="1361440" y="2164080"/>
            <a:ext cx="7620000" cy="1656080"/>
          </a:xfrm>
          <a:prstGeom prst="rect">
            <a:avLst/>
          </a:prstGeom>
          <a:solidFill>
            <a:schemeClr val="accent4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C89866-DACD-4464-9430-8F2B41818603}"/>
              </a:ext>
            </a:extLst>
          </p:cNvPr>
          <p:cNvSpPr/>
          <p:nvPr/>
        </p:nvSpPr>
        <p:spPr>
          <a:xfrm>
            <a:off x="9194800" y="2153652"/>
            <a:ext cx="1666240" cy="1656080"/>
          </a:xfrm>
          <a:prstGeom prst="rect">
            <a:avLst/>
          </a:prstGeom>
          <a:solidFill>
            <a:schemeClr val="accent4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KONSTRUKTOR</a:t>
            </a:r>
            <a:endParaRPr lang="en-US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12DEDBD-7A6F-45E2-8DD6-43FD2D9E3D48}"/>
              </a:ext>
            </a:extLst>
          </p:cNvPr>
          <p:cNvSpPr/>
          <p:nvPr/>
        </p:nvSpPr>
        <p:spPr>
          <a:xfrm>
            <a:off x="1361440" y="4023092"/>
            <a:ext cx="4135120" cy="1006108"/>
          </a:xfrm>
          <a:prstGeom prst="rect">
            <a:avLst/>
          </a:prstGeom>
          <a:solidFill>
            <a:schemeClr val="accent6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9726C0B-5BFF-4F18-A211-8E4953892740}"/>
              </a:ext>
            </a:extLst>
          </p:cNvPr>
          <p:cNvSpPr/>
          <p:nvPr/>
        </p:nvSpPr>
        <p:spPr>
          <a:xfrm>
            <a:off x="5730240" y="4023092"/>
            <a:ext cx="3688080" cy="1006108"/>
          </a:xfrm>
          <a:prstGeom prst="rect">
            <a:avLst/>
          </a:prstGeom>
          <a:solidFill>
            <a:schemeClr val="accent6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PROCEDURA TŘÍDY</a:t>
            </a:r>
            <a:endParaRPr lang="en-US" sz="24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3BA449-B465-406C-AD5C-DC8C2EA4B3E0}"/>
              </a:ext>
            </a:extLst>
          </p:cNvPr>
          <p:cNvSpPr/>
          <p:nvPr/>
        </p:nvSpPr>
        <p:spPr>
          <a:xfrm>
            <a:off x="1361440" y="5232132"/>
            <a:ext cx="4988560" cy="1006108"/>
          </a:xfrm>
          <a:prstGeom prst="rect">
            <a:avLst/>
          </a:prstGeom>
          <a:solidFill>
            <a:schemeClr val="accent2">
              <a:lumMod val="50000"/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5546A50-05DD-4928-AAD6-BAF8BF4D8DCA}"/>
              </a:ext>
            </a:extLst>
          </p:cNvPr>
          <p:cNvSpPr/>
          <p:nvPr/>
        </p:nvSpPr>
        <p:spPr>
          <a:xfrm>
            <a:off x="6487160" y="5232132"/>
            <a:ext cx="2372360" cy="1006108"/>
          </a:xfrm>
          <a:prstGeom prst="rect">
            <a:avLst/>
          </a:prstGeom>
          <a:solidFill>
            <a:schemeClr val="accent2">
              <a:lumMod val="50000"/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FUNKCE TŘÍDY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7826690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>
            <a:extLst>
              <a:ext uri="{FF2B5EF4-FFF2-40B4-BE49-F238E27FC236}">
                <a16:creationId xmlns:a16="http://schemas.microsoft.com/office/drawing/2014/main" id="{6E6F1ED2-AB21-4B8C-9971-FAFBB0874E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624" y="3590874"/>
            <a:ext cx="11230752" cy="310854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Clovek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clovek1 = 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Clovek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"Antonín"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"Černý"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17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lang="cs-CZ" altLang="en-US" sz="2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en-US" sz="2800" b="0" i="1" u="none" strike="noStrike" cap="none" normalizeH="0" baseline="0" dirty="0">
              <a:ln>
                <a:noFill/>
              </a:ln>
              <a:solidFill>
                <a:srgbClr val="808080"/>
              </a:solidFill>
              <a:effectLst/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en-US" sz="28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// VOLÁNÍ PROCEDURY TŘÍDY</a:t>
            </a:r>
            <a:b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clovek1.upravVekNa15();</a:t>
            </a:r>
            <a:endParaRPr kumimoji="0" lang="cs-CZ" altLang="en-US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en-US" sz="2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en-US" sz="28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</a:rPr>
              <a:t>// VOLÁNÍ FUNKCE TŘÍDY</a:t>
            </a:r>
            <a:r>
              <a:rPr kumimoji="0" lang="cs-CZ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</a:t>
            </a:r>
            <a:b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zvysenyVekO15 = clovek1.upravVekZvysenimO15();</a:t>
            </a:r>
            <a:r>
              <a:rPr kumimoji="0" lang="cs-CZ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70D0BB-24F7-4F1C-9C4D-CA97569EF759}"/>
              </a:ext>
            </a:extLst>
          </p:cNvPr>
          <p:cNvSpPr/>
          <p:nvPr/>
        </p:nvSpPr>
        <p:spPr>
          <a:xfrm>
            <a:off x="480624" y="3590874"/>
            <a:ext cx="2953894" cy="50033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707A9EFF-2F70-471D-9297-674DA5B653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0464" y="83504"/>
            <a:ext cx="5659775" cy="3183623"/>
          </a:xfr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9EBDECB-3710-4BE4-9815-F885F39064F7}"/>
              </a:ext>
            </a:extLst>
          </p:cNvPr>
          <p:cNvSpPr txBox="1"/>
          <p:nvPr/>
        </p:nvSpPr>
        <p:spPr>
          <a:xfrm>
            <a:off x="1310640" y="1917116"/>
            <a:ext cx="1794106" cy="83099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chemeClr val="bg1"/>
                </a:solidFill>
              </a:rPr>
              <a:t>INSTANCE</a:t>
            </a:r>
          </a:p>
          <a:p>
            <a:pPr algn="ctr"/>
            <a:r>
              <a:rPr lang="cs-CZ" sz="2400" b="1" dirty="0">
                <a:solidFill>
                  <a:schemeClr val="bg1"/>
                </a:solidFill>
              </a:rPr>
              <a:t>TŘÍDY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4B6C165-C874-4745-9DB1-0B2001929AA7}"/>
              </a:ext>
            </a:extLst>
          </p:cNvPr>
          <p:cNvSpPr/>
          <p:nvPr/>
        </p:nvSpPr>
        <p:spPr>
          <a:xfrm>
            <a:off x="3864077" y="3590874"/>
            <a:ext cx="6449962" cy="500332"/>
          </a:xfrm>
          <a:prstGeom prst="rect">
            <a:avLst/>
          </a:prstGeom>
          <a:solidFill>
            <a:srgbClr val="7030A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B5ADC00-1D18-45E6-AB53-B329CE28D73A}"/>
              </a:ext>
            </a:extLst>
          </p:cNvPr>
          <p:cNvSpPr/>
          <p:nvPr/>
        </p:nvSpPr>
        <p:spPr>
          <a:xfrm>
            <a:off x="4336024" y="1917116"/>
            <a:ext cx="1995949" cy="830997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OBJEKT TŘÍDY</a:t>
            </a:r>
            <a:endParaRPr lang="en-US" sz="2400" b="1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2D95CA74-0CC6-4374-9E0D-E70209599132}"/>
              </a:ext>
            </a:extLst>
          </p:cNvPr>
          <p:cNvCxnSpPr>
            <a:cxnSpLocks/>
            <a:endCxn id="10" idx="0"/>
          </p:cNvCxnSpPr>
          <p:nvPr/>
        </p:nvCxnSpPr>
        <p:spPr>
          <a:xfrm flipH="1">
            <a:off x="1957571" y="2748113"/>
            <a:ext cx="250122" cy="842761"/>
          </a:xfrm>
          <a:prstGeom prst="straightConnector1">
            <a:avLst/>
          </a:prstGeom>
          <a:ln w="889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B88D312-25B2-4006-B400-B109572E6760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5333999" y="2748113"/>
            <a:ext cx="392242" cy="842761"/>
          </a:xfrm>
          <a:prstGeom prst="straightConnector1">
            <a:avLst/>
          </a:prstGeom>
          <a:ln w="889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9424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D3C1482-7123-4378-ADD1-1746805B4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889930B-F3A3-46CC-B34C-49439CA3C6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274476"/>
            <a:ext cx="11548872" cy="1755648"/>
          </a:xfrm>
          <a:prstGeom prst="rect">
            <a:avLst/>
          </a:prstGeom>
          <a:solidFill>
            <a:schemeClr val="tx1">
              <a:alpha val="93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7E5DF0-C58A-4778-BB13-A885A9D5F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7" y="480216"/>
            <a:ext cx="10444758" cy="134416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Požadavky na absolvování tématu</a:t>
            </a:r>
            <a:br>
              <a:rPr lang="cs-CZ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>Třídy v Javě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50D2BD1-98F9-412D-905B-3A843EF40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695100"/>
            <a:ext cx="0" cy="9144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853169F-E90C-499F-B044-2881073E9F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2191727"/>
              </p:ext>
            </p:extLst>
          </p:nvPr>
        </p:nvGraphicFramePr>
        <p:xfrm>
          <a:off x="943277" y="2339935"/>
          <a:ext cx="10444758" cy="3988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30593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A5515-57CC-4446-915A-1E791D86A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>
                <a:solidFill>
                  <a:srgbClr val="0070C0"/>
                </a:solidFill>
              </a:rPr>
              <a:t>GETTER</a:t>
            </a:r>
            <a:r>
              <a:rPr lang="cs-CZ" sz="5400" dirty="0"/>
              <a:t> A </a:t>
            </a:r>
            <a:r>
              <a:rPr lang="cs-CZ" sz="5400" b="1" dirty="0">
                <a:solidFill>
                  <a:srgbClr val="0070C0"/>
                </a:solidFill>
              </a:rPr>
              <a:t>SETTER</a:t>
            </a:r>
            <a:endParaRPr lang="en-US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7B587-D65A-4A19-9E88-830284338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291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dirty="0"/>
              <a:t>public </a:t>
            </a:r>
            <a:r>
              <a:rPr lang="cs-CZ" sz="3200" b="1" dirty="0">
                <a:solidFill>
                  <a:srgbClr val="002060"/>
                </a:solidFill>
              </a:rPr>
              <a:t>int</a:t>
            </a:r>
            <a:r>
              <a:rPr lang="cs-CZ" sz="3200" dirty="0"/>
              <a:t> getAge()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{</a:t>
            </a:r>
          </a:p>
          <a:p>
            <a:pPr marL="0" indent="0">
              <a:buNone/>
            </a:pPr>
            <a:r>
              <a:rPr lang="en-US" sz="3200" dirty="0"/>
              <a:t>	return </a:t>
            </a:r>
            <a:r>
              <a:rPr lang="en-US" sz="3200" dirty="0" err="1">
                <a:solidFill>
                  <a:srgbClr val="7030A0"/>
                </a:solidFill>
              </a:rPr>
              <a:t>this</a:t>
            </a:r>
            <a:r>
              <a:rPr lang="en-US" sz="3200" dirty="0" err="1"/>
              <a:t>.age</a:t>
            </a:r>
            <a:r>
              <a:rPr lang="en-US" sz="3200" dirty="0"/>
              <a:t>;</a:t>
            </a:r>
          </a:p>
          <a:p>
            <a:pPr marL="0" indent="0">
              <a:buNone/>
            </a:pPr>
            <a:r>
              <a:rPr lang="en-US" sz="3200" dirty="0"/>
              <a:t>}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public </a:t>
            </a:r>
            <a:r>
              <a:rPr lang="en-US" sz="3200" b="1" dirty="0">
                <a:solidFill>
                  <a:srgbClr val="002060"/>
                </a:solidFill>
              </a:rPr>
              <a:t>void</a:t>
            </a:r>
            <a:r>
              <a:rPr lang="en-US" sz="3200" dirty="0"/>
              <a:t> </a:t>
            </a:r>
            <a:r>
              <a:rPr lang="en-US" sz="3200" dirty="0" err="1"/>
              <a:t>setAge</a:t>
            </a:r>
            <a:r>
              <a:rPr lang="en-US" sz="3200" dirty="0"/>
              <a:t>(int </a:t>
            </a:r>
            <a:r>
              <a:rPr lang="en-US" sz="3200" dirty="0" err="1"/>
              <a:t>vek</a:t>
            </a:r>
            <a:r>
              <a:rPr lang="en-US" sz="3200" dirty="0"/>
              <a:t>)</a:t>
            </a:r>
          </a:p>
          <a:p>
            <a:pPr marL="0" indent="0">
              <a:buNone/>
            </a:pPr>
            <a:r>
              <a:rPr lang="en-US" sz="3200" dirty="0"/>
              <a:t>{</a:t>
            </a:r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err="1">
                <a:solidFill>
                  <a:srgbClr val="7030A0"/>
                </a:solidFill>
              </a:rPr>
              <a:t>this</a:t>
            </a:r>
            <a:r>
              <a:rPr lang="en-US" sz="3200" dirty="0" err="1"/>
              <a:t>.age</a:t>
            </a:r>
            <a:r>
              <a:rPr lang="en-US" sz="3200" dirty="0"/>
              <a:t> = </a:t>
            </a:r>
            <a:r>
              <a:rPr lang="en-US" sz="3200" dirty="0" err="1"/>
              <a:t>vek</a:t>
            </a:r>
            <a:r>
              <a:rPr lang="en-US" sz="3200" dirty="0"/>
              <a:t>;</a:t>
            </a:r>
          </a:p>
          <a:p>
            <a:pPr marL="0" indent="0">
              <a:buNone/>
            </a:pPr>
            <a:r>
              <a:rPr lang="en-US" sz="3200" dirty="0"/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30FAF5-08E3-406A-8505-FC689FC66728}"/>
              </a:ext>
            </a:extLst>
          </p:cNvPr>
          <p:cNvSpPr txBox="1"/>
          <p:nvPr/>
        </p:nvSpPr>
        <p:spPr>
          <a:xfrm>
            <a:off x="6489287" y="1690688"/>
            <a:ext cx="5270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i="1" dirty="0">
                <a:solidFill>
                  <a:srgbClr val="002060"/>
                </a:solidFill>
              </a:rPr>
              <a:t>int</a:t>
            </a:r>
            <a:r>
              <a:rPr lang="cs-CZ" sz="3600" i="1" dirty="0"/>
              <a:t> vek = clovek1.getAge ();</a:t>
            </a:r>
            <a:endParaRPr lang="en-US" sz="36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2A57E4-8227-406E-97B5-CD6024D32621}"/>
              </a:ext>
            </a:extLst>
          </p:cNvPr>
          <p:cNvSpPr txBox="1"/>
          <p:nvPr/>
        </p:nvSpPr>
        <p:spPr>
          <a:xfrm>
            <a:off x="6489287" y="4290193"/>
            <a:ext cx="3991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i="1" dirty="0"/>
              <a:t>clovek1.setAge (15);</a:t>
            </a:r>
            <a:endParaRPr lang="en-US" sz="3600" i="1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79BDBC-9FA6-4888-AC4B-8F0B1354C289}"/>
              </a:ext>
            </a:extLst>
          </p:cNvPr>
          <p:cNvCxnSpPr>
            <a:cxnSpLocks/>
          </p:cNvCxnSpPr>
          <p:nvPr/>
        </p:nvCxnSpPr>
        <p:spPr>
          <a:xfrm>
            <a:off x="6105832" y="1690688"/>
            <a:ext cx="0" cy="489692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41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D3C1482-7123-4378-ADD1-1746805B4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889930B-F3A3-46CC-B34C-49439CA3C6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274476"/>
            <a:ext cx="11548872" cy="1755648"/>
          </a:xfrm>
          <a:prstGeom prst="rect">
            <a:avLst/>
          </a:prstGeom>
          <a:solidFill>
            <a:schemeClr val="tx1">
              <a:alpha val="93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D0EA91-478A-4798-AE26-B177CE55F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7" y="480216"/>
            <a:ext cx="10444758" cy="1344168"/>
          </a:xfrm>
        </p:spPr>
        <p:txBody>
          <a:bodyPr>
            <a:normAutofit/>
          </a:bodyPr>
          <a:lstStyle/>
          <a:p>
            <a:r>
              <a:rPr lang="cs-CZ">
                <a:solidFill>
                  <a:schemeClr val="bg1"/>
                </a:solidFill>
              </a:rPr>
              <a:t>Cíl videa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50D2BD1-98F9-412D-905B-3A843EF40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695100"/>
            <a:ext cx="0" cy="9144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0848ECA-F4EC-4073-915C-EDE68CD8A6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4495400"/>
              </p:ext>
            </p:extLst>
          </p:nvPr>
        </p:nvGraphicFramePr>
        <p:xfrm>
          <a:off x="943277" y="2339935"/>
          <a:ext cx="10444758" cy="3988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27831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2E16D-F2C5-4209-B95C-BC6E79162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6696"/>
          </a:xfrm>
        </p:spPr>
        <p:txBody>
          <a:bodyPr>
            <a:normAutofit/>
          </a:bodyPr>
          <a:lstStyle/>
          <a:p>
            <a:pPr algn="ctr"/>
            <a:r>
              <a:rPr lang="cs-CZ" sz="6600" b="1" dirty="0"/>
              <a:t>TŘÍDA JE </a:t>
            </a:r>
            <a:br>
              <a:rPr lang="cs-CZ" sz="6600" b="1" dirty="0"/>
            </a:br>
            <a:r>
              <a:rPr lang="cs-CZ" sz="6600" b="1" dirty="0">
                <a:solidFill>
                  <a:schemeClr val="accent1"/>
                </a:solidFill>
              </a:rPr>
              <a:t>DATOVÝ</a:t>
            </a:r>
            <a:r>
              <a:rPr lang="en-US" sz="6600" b="1" dirty="0">
                <a:solidFill>
                  <a:schemeClr val="accent1"/>
                </a:solidFill>
              </a:rPr>
              <a:t> TYP</a:t>
            </a:r>
            <a:br>
              <a:rPr lang="cs-CZ" sz="6600" b="1" dirty="0">
                <a:solidFill>
                  <a:schemeClr val="accent1"/>
                </a:solidFill>
              </a:rPr>
            </a:br>
            <a:br>
              <a:rPr lang="cs-CZ" sz="6600" b="1" dirty="0">
                <a:solidFill>
                  <a:schemeClr val="accent1"/>
                </a:solidFill>
              </a:rPr>
            </a:br>
            <a:r>
              <a:rPr lang="cs-CZ" sz="6600" b="1" dirty="0"/>
              <a:t>TŘÍDA MÁ </a:t>
            </a:r>
            <a:br>
              <a:rPr lang="cs-CZ" sz="6600" b="1" dirty="0"/>
            </a:br>
            <a:r>
              <a:rPr lang="cs-CZ" sz="6600" b="1" dirty="0">
                <a:solidFill>
                  <a:srgbClr val="FF0000"/>
                </a:solidFill>
              </a:rPr>
              <a:t>ATRIBUTY</a:t>
            </a:r>
            <a:r>
              <a:rPr lang="cs-CZ" sz="6600" b="1" dirty="0"/>
              <a:t> A </a:t>
            </a:r>
            <a:r>
              <a:rPr lang="cs-CZ" sz="6600" b="1" dirty="0">
                <a:solidFill>
                  <a:srgbClr val="FF0000"/>
                </a:solidFill>
              </a:rPr>
              <a:t>METODY</a:t>
            </a:r>
            <a:endParaRPr lang="en-US" sz="6600" b="1" dirty="0">
              <a:solidFill>
                <a:srgbClr val="FF0000"/>
              </a:solidFill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7363800-00C5-4AB8-9194-B77ACE97528C}"/>
              </a:ext>
            </a:extLst>
          </p:cNvPr>
          <p:cNvCxnSpPr>
            <a:stCxn id="2" idx="1"/>
            <a:endCxn id="2" idx="3"/>
          </p:cNvCxnSpPr>
          <p:nvPr/>
        </p:nvCxnSpPr>
        <p:spPr>
          <a:xfrm>
            <a:off x="838200" y="3418473"/>
            <a:ext cx="105156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4628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D8FD87-C8C9-48C4-A962-F2D513718D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98382" y="1187858"/>
            <a:ext cx="3104535" cy="4351338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solidFill>
                  <a:schemeClr val="accent1"/>
                </a:solidFill>
              </a:rPr>
              <a:t>PILOT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7B6ACD2-C3E8-4A67-B3A1-E00CC80C76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01682" y="1187858"/>
            <a:ext cx="5181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solidFill>
                  <a:schemeClr val="accent1"/>
                </a:solidFill>
              </a:rPr>
              <a:t>LET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9" name="Graphic 8" descr="Pilot">
            <a:extLst>
              <a:ext uri="{FF2B5EF4-FFF2-40B4-BE49-F238E27FC236}">
                <a16:creationId xmlns:a16="http://schemas.microsoft.com/office/drawing/2014/main" id="{63B2256D-E4EF-4927-AF95-3F13E2DBEC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93449" y="1682211"/>
            <a:ext cx="914400" cy="914400"/>
          </a:xfrm>
          <a:prstGeom prst="rect">
            <a:avLst/>
          </a:prstGeom>
        </p:spPr>
      </p:pic>
      <p:pic>
        <p:nvPicPr>
          <p:cNvPr id="15" name="Graphic 14" descr="Airplane">
            <a:extLst>
              <a:ext uri="{FF2B5EF4-FFF2-40B4-BE49-F238E27FC236}">
                <a16:creationId xmlns:a16="http://schemas.microsoft.com/office/drawing/2014/main" id="{E7D454E2-07FB-479B-9E8E-6FC3A67654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33054" y="1680301"/>
            <a:ext cx="918855" cy="9188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5BD206-783E-4768-832A-CC07BEE024F9}"/>
              </a:ext>
            </a:extLst>
          </p:cNvPr>
          <p:cNvSpPr txBox="1"/>
          <p:nvPr/>
        </p:nvSpPr>
        <p:spPr>
          <a:xfrm>
            <a:off x="4428326" y="2728992"/>
            <a:ext cx="3244645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/>
              <a:t>Atributy:</a:t>
            </a:r>
          </a:p>
          <a:p>
            <a:pPr algn="ctr"/>
            <a:r>
              <a:rPr lang="cs-CZ" sz="2600" dirty="0"/>
              <a:t>Jméno</a:t>
            </a:r>
          </a:p>
          <a:p>
            <a:pPr algn="ctr"/>
            <a:r>
              <a:rPr lang="cs-CZ" sz="2600" dirty="0"/>
              <a:t>Příjmení</a:t>
            </a:r>
          </a:p>
          <a:p>
            <a:pPr algn="ctr"/>
            <a:r>
              <a:rPr lang="cs-CZ" sz="2600" dirty="0"/>
              <a:t>Aerolinka</a:t>
            </a:r>
          </a:p>
          <a:p>
            <a:pPr algn="ctr"/>
            <a:r>
              <a:rPr lang="cs-CZ" sz="2600" i="1" dirty="0"/>
              <a:t>Seznam letů</a:t>
            </a:r>
          </a:p>
          <a:p>
            <a:pPr algn="ctr"/>
            <a:endParaRPr lang="cs-CZ" sz="2600" i="1" dirty="0"/>
          </a:p>
          <a:p>
            <a:pPr algn="ctr"/>
            <a:r>
              <a:rPr lang="cs-CZ" sz="2600" b="1" dirty="0"/>
              <a:t>Metody:</a:t>
            </a:r>
          </a:p>
          <a:p>
            <a:pPr algn="ctr"/>
            <a:r>
              <a:rPr lang="cs-CZ" sz="2600" dirty="0"/>
              <a:t>Přiřazení k letu  (       )</a:t>
            </a:r>
            <a:endParaRPr lang="en-US" sz="26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C0F1258-2606-4C11-9E6A-5D49F7478381}"/>
              </a:ext>
            </a:extLst>
          </p:cNvPr>
          <p:cNvSpPr txBox="1"/>
          <p:nvPr/>
        </p:nvSpPr>
        <p:spPr>
          <a:xfrm>
            <a:off x="7672388" y="2800535"/>
            <a:ext cx="324464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/>
              <a:t>Atributy:</a:t>
            </a:r>
          </a:p>
          <a:p>
            <a:pPr algn="ctr"/>
            <a:r>
              <a:rPr lang="cs-CZ" sz="2600" dirty="0"/>
              <a:t>Výchozí destinace</a:t>
            </a:r>
          </a:p>
          <a:p>
            <a:pPr algn="ctr"/>
            <a:r>
              <a:rPr lang="cs-CZ" sz="2600" dirty="0"/>
              <a:t>Cílová destinace</a:t>
            </a:r>
          </a:p>
          <a:p>
            <a:pPr algn="ctr"/>
            <a:r>
              <a:rPr lang="cs-CZ" sz="2600" dirty="0"/>
              <a:t>Čas odletu</a:t>
            </a:r>
          </a:p>
          <a:p>
            <a:pPr algn="ctr"/>
            <a:r>
              <a:rPr lang="cs-CZ" sz="2600" dirty="0"/>
              <a:t>Datum odletu</a:t>
            </a:r>
          </a:p>
          <a:p>
            <a:pPr algn="ctr"/>
            <a:r>
              <a:rPr lang="cs-CZ" sz="2600" dirty="0"/>
              <a:t>Kód letu</a:t>
            </a:r>
          </a:p>
        </p:txBody>
      </p:sp>
      <p:pic>
        <p:nvPicPr>
          <p:cNvPr id="18" name="Graphic 17" descr="Airplane">
            <a:extLst>
              <a:ext uri="{FF2B5EF4-FFF2-40B4-BE49-F238E27FC236}">
                <a16:creationId xmlns:a16="http://schemas.microsoft.com/office/drawing/2014/main" id="{82C6DC35-4163-4C50-9342-3FD4165A69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54788" y="5453590"/>
            <a:ext cx="552739" cy="55273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337D1B6-CD6D-4D66-BDA1-461B27E11474}"/>
              </a:ext>
            </a:extLst>
          </p:cNvPr>
          <p:cNvSpPr/>
          <p:nvPr/>
        </p:nvSpPr>
        <p:spPr>
          <a:xfrm>
            <a:off x="1228771" y="2728992"/>
            <a:ext cx="269050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600" b="1" dirty="0"/>
              <a:t>Atributy:</a:t>
            </a:r>
          </a:p>
          <a:p>
            <a:pPr algn="ctr"/>
            <a:r>
              <a:rPr lang="cs-CZ" sz="2600" dirty="0"/>
              <a:t>Číslo</a:t>
            </a:r>
          </a:p>
          <a:p>
            <a:pPr algn="ctr"/>
            <a:endParaRPr lang="cs-CZ" sz="2600" dirty="0"/>
          </a:p>
          <a:p>
            <a:pPr algn="ctr"/>
            <a:r>
              <a:rPr lang="cs-CZ" sz="2600" b="1" dirty="0"/>
              <a:t>Metody:</a:t>
            </a:r>
          </a:p>
          <a:p>
            <a:pPr algn="ctr"/>
            <a:r>
              <a:rPr lang="cs-CZ" sz="2600" dirty="0"/>
              <a:t>toString()</a:t>
            </a:r>
          </a:p>
          <a:p>
            <a:pPr algn="ctr"/>
            <a:r>
              <a:rPr lang="cs-CZ" sz="2600" dirty="0"/>
              <a:t>valueOf( String )</a:t>
            </a:r>
          </a:p>
          <a:p>
            <a:pPr algn="ctr"/>
            <a:r>
              <a:rPr lang="cs-CZ" sz="2600" dirty="0"/>
              <a:t>...</a:t>
            </a:r>
          </a:p>
          <a:p>
            <a:pPr algn="ctr"/>
            <a:endParaRPr lang="cs-CZ" sz="2600" b="1" dirty="0"/>
          </a:p>
        </p:txBody>
      </p:sp>
      <p:pic>
        <p:nvPicPr>
          <p:cNvPr id="10" name="Graphic 9" descr="Mathematics">
            <a:extLst>
              <a:ext uri="{FF2B5EF4-FFF2-40B4-BE49-F238E27FC236}">
                <a16:creationId xmlns:a16="http://schemas.microsoft.com/office/drawing/2014/main" id="{D497B50B-3955-45C0-9262-F948D8BB233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116825" y="1682211"/>
            <a:ext cx="914400" cy="9144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31BC544-EFAF-4A3D-98BB-C6B7A6C24AB8}"/>
              </a:ext>
            </a:extLst>
          </p:cNvPr>
          <p:cNvSpPr/>
          <p:nvPr/>
        </p:nvSpPr>
        <p:spPr>
          <a:xfrm>
            <a:off x="1830626" y="1187858"/>
            <a:ext cx="147243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600" b="1" dirty="0">
                <a:solidFill>
                  <a:srgbClr val="002060"/>
                </a:solidFill>
              </a:rPr>
              <a:t>INTEGER</a:t>
            </a:r>
            <a:endParaRPr lang="en-US" sz="2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750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175B407-4DC3-4650-9A46-5824A418D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12888"/>
          </a:xfrm>
        </p:spPr>
        <p:txBody>
          <a:bodyPr/>
          <a:lstStyle/>
          <a:p>
            <a:pPr algn="ctr"/>
            <a:r>
              <a:rPr lang="cs-CZ" b="1" dirty="0"/>
              <a:t>TŘÍDA SE MUSÍ JMENOVAT </a:t>
            </a:r>
            <a:br>
              <a:rPr lang="cs-CZ" b="1" dirty="0"/>
            </a:br>
            <a:r>
              <a:rPr lang="cs-CZ" b="1" dirty="0"/>
              <a:t>STEJNĚ JAKO SOUBOR *.java</a:t>
            </a:r>
            <a:br>
              <a:rPr lang="cs-CZ" b="1" dirty="0"/>
            </a:br>
            <a:br>
              <a:rPr lang="cs-CZ" b="1" dirty="0"/>
            </a:br>
            <a:r>
              <a:rPr lang="cs-CZ" b="1" dirty="0"/>
              <a:t>class Clovek </a:t>
            </a:r>
            <a:r>
              <a:rPr lang="en-US" b="1" dirty="0"/>
              <a:t>{}</a:t>
            </a:r>
            <a:br>
              <a:rPr lang="en-US" b="1" dirty="0"/>
            </a:br>
            <a:br>
              <a:rPr lang="cs-CZ" b="1" dirty="0"/>
            </a:br>
            <a:br>
              <a:rPr lang="en-US" b="1" dirty="0"/>
            </a:br>
            <a:br>
              <a:rPr lang="cs-CZ" b="1" dirty="0"/>
            </a:br>
            <a:r>
              <a:rPr lang="cs-CZ" sz="3600" b="1" dirty="0"/>
              <a:t>T</a:t>
            </a:r>
            <a:r>
              <a:rPr lang="en-US" sz="3600" b="1" dirty="0" err="1"/>
              <a:t>ento</a:t>
            </a:r>
            <a:r>
              <a:rPr lang="en-US" sz="3600" b="1" dirty="0"/>
              <a:t> k</a:t>
            </a:r>
            <a:r>
              <a:rPr lang="cs-CZ" sz="3600" b="1" dirty="0"/>
              <a:t>ód musí být umístěn v souboru </a:t>
            </a:r>
            <a:r>
              <a:rPr lang="cs-CZ" sz="3600" b="1" i="1" dirty="0"/>
              <a:t>Clovek.java</a:t>
            </a:r>
            <a:endParaRPr lang="en-US" b="1" i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EAE6DC-B84D-472A-A480-5E7FCBF00AFA}"/>
              </a:ext>
            </a:extLst>
          </p:cNvPr>
          <p:cNvSpPr/>
          <p:nvPr/>
        </p:nvSpPr>
        <p:spPr>
          <a:xfrm>
            <a:off x="4281948" y="2350574"/>
            <a:ext cx="3628104" cy="934065"/>
          </a:xfrm>
          <a:prstGeom prst="rect">
            <a:avLst/>
          </a:prstGeom>
          <a:solidFill>
            <a:schemeClr val="tx1">
              <a:lumMod val="65000"/>
              <a:lumOff val="3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0911FCD7-2303-4122-AE71-A19BCC0C5FC5}"/>
              </a:ext>
            </a:extLst>
          </p:cNvPr>
          <p:cNvSpPr/>
          <p:nvPr/>
        </p:nvSpPr>
        <p:spPr>
          <a:xfrm>
            <a:off x="5432322" y="3608439"/>
            <a:ext cx="1258529" cy="114054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51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2E16D-F2C5-4209-B95C-BC6E79162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5628"/>
            <a:ext cx="10515600" cy="6106696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DO </a:t>
            </a:r>
            <a:r>
              <a:rPr lang="cs-CZ" sz="4800" b="1" dirty="0">
                <a:solidFill>
                  <a:srgbClr val="FFC000"/>
                </a:solidFill>
              </a:rPr>
              <a:t>INSTANCE</a:t>
            </a:r>
            <a:r>
              <a:rPr lang="cs-CZ" sz="4800" b="1" dirty="0"/>
              <a:t> </a:t>
            </a:r>
            <a:r>
              <a:rPr lang="cs-CZ" sz="4800" b="1" dirty="0">
                <a:solidFill>
                  <a:schemeClr val="bg1">
                    <a:lumMod val="50000"/>
                  </a:schemeClr>
                </a:solidFill>
              </a:rPr>
              <a:t>TŘÍDY</a:t>
            </a:r>
            <a:r>
              <a:rPr lang="cs-CZ" sz="4800" b="1" dirty="0"/>
              <a:t> SE PŘIŘADÍ </a:t>
            </a:r>
            <a:r>
              <a:rPr lang="cs-CZ" sz="4800" b="1" dirty="0">
                <a:highlight>
                  <a:srgbClr val="00FFFF"/>
                </a:highlight>
              </a:rPr>
              <a:t>OBJEKT</a:t>
            </a:r>
            <a:br>
              <a:rPr lang="cs-CZ" sz="6600" b="1" dirty="0"/>
            </a:br>
            <a:br>
              <a:rPr lang="cs-CZ" sz="6600" b="1" dirty="0"/>
            </a:br>
            <a:r>
              <a:rPr lang="cs-CZ" sz="6600" b="1" dirty="0"/>
              <a:t>class </a:t>
            </a:r>
            <a:r>
              <a:rPr lang="cs-CZ" sz="6600" b="1" dirty="0">
                <a:solidFill>
                  <a:schemeClr val="bg1">
                    <a:lumMod val="50000"/>
                  </a:schemeClr>
                </a:solidFill>
              </a:rPr>
              <a:t>Clovek</a:t>
            </a:r>
            <a:r>
              <a:rPr lang="cs-CZ" sz="6600" b="1" dirty="0"/>
              <a:t> </a:t>
            </a:r>
            <a:r>
              <a:rPr lang="en-US" sz="6600" b="1" dirty="0"/>
              <a:t>{}</a:t>
            </a:r>
            <a:br>
              <a:rPr lang="cs-CZ" sz="500" b="1" dirty="0"/>
            </a:br>
            <a:br>
              <a:rPr lang="en-US" sz="6600" b="1" dirty="0"/>
            </a:br>
            <a:r>
              <a:rPr lang="en-US" sz="6600" b="1" dirty="0" err="1">
                <a:solidFill>
                  <a:schemeClr val="bg1">
                    <a:lumMod val="50000"/>
                  </a:schemeClr>
                </a:solidFill>
              </a:rPr>
              <a:t>Clovek</a:t>
            </a:r>
            <a:r>
              <a:rPr lang="en-US" sz="6600" b="1" dirty="0"/>
              <a:t> </a:t>
            </a:r>
            <a:r>
              <a:rPr lang="en-US" sz="6600" b="1" dirty="0">
                <a:solidFill>
                  <a:srgbClr val="FFC000"/>
                </a:solidFill>
              </a:rPr>
              <a:t>clovek1</a:t>
            </a:r>
            <a:r>
              <a:rPr lang="en-US" sz="6600" b="1" dirty="0"/>
              <a:t> = </a:t>
            </a:r>
            <a:r>
              <a:rPr lang="en-US" sz="6600" b="1" dirty="0">
                <a:highlight>
                  <a:srgbClr val="00FFFF"/>
                </a:highlight>
              </a:rPr>
              <a:t>new </a:t>
            </a:r>
            <a:r>
              <a:rPr lang="en-US" sz="6600" b="1" dirty="0" err="1">
                <a:solidFill>
                  <a:schemeClr val="bg1">
                    <a:lumMod val="50000"/>
                  </a:schemeClr>
                </a:solidFill>
                <a:highlight>
                  <a:srgbClr val="00FFFF"/>
                </a:highlight>
              </a:rPr>
              <a:t>Clovek</a:t>
            </a:r>
            <a:r>
              <a:rPr lang="en-US" sz="6600" b="1" dirty="0">
                <a:highlight>
                  <a:srgbClr val="00FFFF"/>
                </a:highlight>
              </a:rPr>
              <a:t>();</a:t>
            </a:r>
            <a:br>
              <a:rPr lang="en-US" sz="6600" b="1" dirty="0">
                <a:highlight>
                  <a:srgbClr val="00FFFF"/>
                </a:highlight>
              </a:rPr>
            </a:br>
            <a:r>
              <a:rPr lang="en-US" sz="6600" b="1" dirty="0" err="1">
                <a:solidFill>
                  <a:schemeClr val="bg1">
                    <a:lumMod val="50000"/>
                  </a:schemeClr>
                </a:solidFill>
              </a:rPr>
              <a:t>Clovek</a:t>
            </a:r>
            <a:r>
              <a:rPr lang="en-US" sz="6600" b="1" dirty="0"/>
              <a:t> </a:t>
            </a:r>
            <a:r>
              <a:rPr lang="en-US" sz="6600" b="1" dirty="0">
                <a:solidFill>
                  <a:srgbClr val="FFC000"/>
                </a:solidFill>
              </a:rPr>
              <a:t>clovek2 </a:t>
            </a:r>
            <a:r>
              <a:rPr lang="en-US" sz="6600" b="1" dirty="0"/>
              <a:t>= </a:t>
            </a:r>
            <a:r>
              <a:rPr lang="en-US" sz="6600" b="1" dirty="0">
                <a:highlight>
                  <a:srgbClr val="00FFFF"/>
                </a:highlight>
              </a:rPr>
              <a:t>new </a:t>
            </a:r>
            <a:r>
              <a:rPr lang="en-US" sz="6600" b="1" dirty="0" err="1">
                <a:solidFill>
                  <a:schemeClr val="bg1">
                    <a:lumMod val="50000"/>
                  </a:schemeClr>
                </a:solidFill>
                <a:highlight>
                  <a:srgbClr val="00FFFF"/>
                </a:highlight>
              </a:rPr>
              <a:t>Clovek</a:t>
            </a:r>
            <a:r>
              <a:rPr lang="en-US" sz="6600" b="1" dirty="0">
                <a:highlight>
                  <a:srgbClr val="00FFFF"/>
                </a:highlight>
              </a:rPr>
              <a:t>();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D927DA6-A928-4BB4-8FA4-3ABD4251D80C}"/>
              </a:ext>
            </a:extLst>
          </p:cNvPr>
          <p:cNvCxnSpPr/>
          <p:nvPr/>
        </p:nvCxnSpPr>
        <p:spPr>
          <a:xfrm>
            <a:off x="990600" y="4031224"/>
            <a:ext cx="10363200" cy="0"/>
          </a:xfrm>
          <a:prstGeom prst="line">
            <a:avLst/>
          </a:prstGeom>
          <a:ln w="1270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581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2E16D-F2C5-4209-B95C-BC6E79162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6696"/>
          </a:xfrm>
        </p:spPr>
        <p:txBody>
          <a:bodyPr>
            <a:normAutofit/>
          </a:bodyPr>
          <a:lstStyle/>
          <a:p>
            <a:pPr algn="ctr"/>
            <a:r>
              <a:rPr lang="cs-CZ" sz="6600" b="1" dirty="0"/>
              <a:t>TŘÍDA v </a:t>
            </a:r>
            <a:r>
              <a:rPr lang="cs-CZ" sz="6600" b="1" u="sng" dirty="0"/>
              <a:t>Javě</a:t>
            </a:r>
            <a:r>
              <a:rPr lang="cs-CZ" sz="6600" b="1" dirty="0"/>
              <a:t> má</a:t>
            </a:r>
            <a:br>
              <a:rPr lang="cs-CZ" sz="4000" b="1" dirty="0"/>
            </a:br>
            <a:br>
              <a:rPr lang="cs-CZ" sz="6000" b="1" dirty="0"/>
            </a:br>
            <a:r>
              <a:rPr lang="cs-CZ" sz="4800" b="1" dirty="0">
                <a:solidFill>
                  <a:schemeClr val="accent1"/>
                </a:solidFill>
              </a:rPr>
              <a:t>MODIFIKÁTOR </a:t>
            </a:r>
            <a:r>
              <a:rPr lang="cs-CZ" sz="4800" b="1" dirty="0"/>
              <a:t>- navíc oproti Pythonu</a:t>
            </a:r>
            <a:br>
              <a:rPr lang="cs-CZ" sz="4800" b="1" dirty="0"/>
            </a:br>
            <a:r>
              <a:rPr lang="cs-CZ" sz="4800" b="1" dirty="0">
                <a:solidFill>
                  <a:schemeClr val="accent2"/>
                </a:solidFill>
              </a:rPr>
              <a:t>JMÉNO</a:t>
            </a:r>
            <a:r>
              <a:rPr lang="cs-CZ" sz="4800" b="1" dirty="0"/>
              <a:t> – libovolné</a:t>
            </a:r>
            <a:br>
              <a:rPr lang="cs-CZ" sz="4800" b="1" dirty="0"/>
            </a:br>
            <a:r>
              <a:rPr lang="cs-CZ" sz="4800" b="1" u="sng" dirty="0">
                <a:solidFill>
                  <a:srgbClr val="00B050"/>
                </a:solidFill>
              </a:rPr>
              <a:t>TĚLO</a:t>
            </a:r>
            <a:r>
              <a:rPr lang="cs-CZ" sz="4800" b="1" dirty="0"/>
              <a:t> – </a:t>
            </a:r>
            <a:r>
              <a:rPr lang="en-US" sz="4800" b="1" dirty="0"/>
              <a:t>{ … }</a:t>
            </a:r>
            <a:br>
              <a:rPr lang="en-US" sz="4800" b="1" dirty="0"/>
            </a:br>
            <a:br>
              <a:rPr lang="en-US" sz="4800" b="1" dirty="0"/>
            </a:br>
            <a:r>
              <a:rPr lang="en-US" sz="4800" b="1" dirty="0">
                <a:solidFill>
                  <a:schemeClr val="accent1"/>
                </a:solidFill>
              </a:rPr>
              <a:t>public</a:t>
            </a:r>
            <a:r>
              <a:rPr lang="en-US" sz="4800" b="1" dirty="0"/>
              <a:t> class </a:t>
            </a:r>
            <a:r>
              <a:rPr lang="en-US" sz="4800" b="1" dirty="0" err="1">
                <a:solidFill>
                  <a:schemeClr val="accent2"/>
                </a:solidFill>
              </a:rPr>
              <a:t>Clovek</a:t>
            </a:r>
            <a:r>
              <a:rPr lang="en-US" sz="4800" b="1" dirty="0"/>
              <a:t> { </a:t>
            </a:r>
            <a:r>
              <a:rPr lang="en-US" sz="6700" b="1" dirty="0">
                <a:solidFill>
                  <a:srgbClr val="00B050"/>
                </a:solidFill>
              </a:rPr>
              <a:t>…</a:t>
            </a:r>
            <a:r>
              <a:rPr lang="en-US" sz="4800" b="1" dirty="0"/>
              <a:t> }</a:t>
            </a:r>
            <a:endParaRPr lang="en-US" sz="6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639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0FA5-57F8-4BDB-A642-CEC9849D9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TĚLO</a:t>
            </a:r>
            <a:r>
              <a:rPr lang="en-US" b="1" dirty="0">
                <a:solidFill>
                  <a:srgbClr val="00B050"/>
                </a:solidFill>
              </a:rPr>
              <a:t> T</a:t>
            </a:r>
            <a:r>
              <a:rPr lang="cs-CZ" b="1" dirty="0">
                <a:solidFill>
                  <a:srgbClr val="00B050"/>
                </a:solidFill>
              </a:rPr>
              <a:t>ŘÍDY</a:t>
            </a:r>
            <a:r>
              <a:rPr lang="cs-CZ" b="1" dirty="0"/>
              <a:t> v Javě obsahuje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53084-2B90-485F-A409-85A4AF471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08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accent1"/>
                </a:solidFill>
              </a:rPr>
              <a:t>public</a:t>
            </a:r>
            <a:r>
              <a:rPr lang="en-US" sz="3200" b="1" dirty="0"/>
              <a:t> class </a:t>
            </a:r>
            <a:r>
              <a:rPr lang="en-US" sz="3200" b="1" dirty="0" err="1">
                <a:solidFill>
                  <a:schemeClr val="accent2"/>
                </a:solidFill>
              </a:rPr>
              <a:t>Clovek</a:t>
            </a:r>
            <a:r>
              <a:rPr lang="en-US" sz="3200" b="1" dirty="0"/>
              <a:t> {</a:t>
            </a:r>
            <a:br>
              <a:rPr lang="cs-CZ" sz="3200" b="1" dirty="0"/>
            </a:br>
            <a:r>
              <a:rPr lang="en-US" sz="3200" b="1" dirty="0"/>
              <a:t>	</a:t>
            </a:r>
            <a:r>
              <a:rPr lang="cs-CZ" sz="3200" b="1" dirty="0">
                <a:solidFill>
                  <a:srgbClr val="00B050"/>
                </a:solidFill>
              </a:rPr>
              <a:t>private String jmeno;</a:t>
            </a:r>
            <a:r>
              <a:rPr lang="en-US" sz="3200" b="1" dirty="0">
                <a:solidFill>
                  <a:srgbClr val="00B050"/>
                </a:solidFill>
              </a:rPr>
              <a:t> </a:t>
            </a:r>
            <a:br>
              <a:rPr lang="cs-CZ" sz="3200" b="1" dirty="0">
                <a:solidFill>
                  <a:srgbClr val="00B050"/>
                </a:solidFill>
              </a:rPr>
            </a:br>
            <a:r>
              <a:rPr lang="en-US" sz="3200" b="1" dirty="0">
                <a:solidFill>
                  <a:srgbClr val="00B050"/>
                </a:solidFill>
              </a:rPr>
              <a:t>	</a:t>
            </a:r>
            <a:r>
              <a:rPr lang="cs-CZ" sz="3200" b="1" dirty="0">
                <a:solidFill>
                  <a:srgbClr val="00B050"/>
                </a:solidFill>
              </a:rPr>
              <a:t>private String prijmeni;</a:t>
            </a:r>
            <a:br>
              <a:rPr lang="cs-CZ" sz="3200" b="1" dirty="0">
                <a:solidFill>
                  <a:srgbClr val="00B050"/>
                </a:solidFill>
              </a:rPr>
            </a:br>
            <a:r>
              <a:rPr lang="en-US" sz="3200" b="1" dirty="0">
                <a:solidFill>
                  <a:srgbClr val="00B050"/>
                </a:solidFill>
              </a:rPr>
              <a:t>	</a:t>
            </a:r>
            <a:r>
              <a:rPr lang="cs-CZ" sz="3200" b="1" dirty="0">
                <a:solidFill>
                  <a:srgbClr val="00B050"/>
                </a:solidFill>
              </a:rPr>
              <a:t>private int vek;</a:t>
            </a:r>
          </a:p>
          <a:p>
            <a:pPr marL="0" indent="0">
              <a:buNone/>
            </a:pPr>
            <a:endParaRPr lang="cs-CZ" sz="32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sz="3200" b="1" dirty="0">
                <a:solidFill>
                  <a:schemeClr val="accent6">
                    <a:lumMod val="50000"/>
                  </a:schemeClr>
                </a:solidFill>
              </a:rPr>
              <a:t>public Clovek(String name, String lastName, int age){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3200" b="1" dirty="0">
                <a:solidFill>
                  <a:schemeClr val="accent6">
                    <a:lumMod val="50000"/>
                  </a:schemeClr>
                </a:solidFill>
              </a:rPr>
              <a:t>        	this.jmeno = name;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3200" b="1" dirty="0">
                <a:solidFill>
                  <a:schemeClr val="accent6">
                    <a:lumMod val="50000"/>
                  </a:schemeClr>
                </a:solidFill>
              </a:rPr>
              <a:t>       	this.prijmeni = lastName;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3200" b="1" dirty="0">
                <a:solidFill>
                  <a:schemeClr val="accent6">
                    <a:lumMod val="50000"/>
                  </a:schemeClr>
                </a:solidFill>
              </a:rPr>
              <a:t>       	this.vek = age;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3200" b="1" dirty="0">
                <a:solidFill>
                  <a:schemeClr val="accent6">
                    <a:lumMod val="50000"/>
                  </a:schemeClr>
                </a:solidFill>
              </a:rPr>
              <a:t>    }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E9D8C3-83A9-4463-A274-20001016DF89}"/>
              </a:ext>
            </a:extLst>
          </p:cNvPr>
          <p:cNvSpPr txBox="1"/>
          <p:nvPr/>
        </p:nvSpPr>
        <p:spPr>
          <a:xfrm>
            <a:off x="7093975" y="3075057"/>
            <a:ext cx="22955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00B050"/>
                </a:solidFill>
              </a:rPr>
              <a:t>ATRIBUTY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9ECA69-2464-4561-970B-C402E03D38B3}"/>
              </a:ext>
            </a:extLst>
          </p:cNvPr>
          <p:cNvSpPr/>
          <p:nvPr/>
        </p:nvSpPr>
        <p:spPr>
          <a:xfrm>
            <a:off x="6629708" y="5784989"/>
            <a:ext cx="33813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b="1" dirty="0">
                <a:solidFill>
                  <a:schemeClr val="accent6">
                    <a:lumMod val="50000"/>
                  </a:schemeClr>
                </a:solidFill>
              </a:rPr>
              <a:t>KONSTRUKTOR</a:t>
            </a:r>
          </a:p>
        </p:txBody>
      </p:sp>
    </p:spTree>
    <p:extLst>
      <p:ext uri="{BB962C8B-B14F-4D97-AF65-F5344CB8AC3E}">
        <p14:creationId xmlns:p14="http://schemas.microsoft.com/office/powerpoint/2010/main" val="994623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B52C17D172124B815DAC8ED923F859" ma:contentTypeVersion="11" ma:contentTypeDescription="Create a new document." ma:contentTypeScope="" ma:versionID="c180648df3e473b698d0ff462fef9cf8">
  <xsd:schema xmlns:xsd="http://www.w3.org/2001/XMLSchema" xmlns:xs="http://www.w3.org/2001/XMLSchema" xmlns:p="http://schemas.microsoft.com/office/2006/metadata/properties" xmlns:ns3="9eaf67e6-0c3b-4304-abbe-9219d1198050" xmlns:ns4="0548b7c8-36db-4fea-bd90-f95d18aff61a" targetNamespace="http://schemas.microsoft.com/office/2006/metadata/properties" ma:root="true" ma:fieldsID="8be685e656c9e59d935cafd3a1ef7a0d" ns3:_="" ns4:_="">
    <xsd:import namespace="9eaf67e6-0c3b-4304-abbe-9219d1198050"/>
    <xsd:import namespace="0548b7c8-36db-4fea-bd90-f95d18aff61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af67e6-0c3b-4304-abbe-9219d11980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48b7c8-36db-4fea-bd90-f95d18aff61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45AFC8A-552B-43E2-95BD-B82A5E1E39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af67e6-0c3b-4304-abbe-9219d1198050"/>
    <ds:schemaRef ds:uri="0548b7c8-36db-4fea-bd90-f95d18aff6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6BB817-B02C-4756-BC8F-1F00F51871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7BBBBA-98F3-4B8F-9F66-A4AC2FAF5BDC}">
  <ds:schemaRefs>
    <ds:schemaRef ds:uri="http://www.w3.org/XML/1998/namespace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0548b7c8-36db-4fea-bd90-f95d18aff61a"/>
    <ds:schemaRef ds:uri="9eaf67e6-0c3b-4304-abbe-9219d1198050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883</TotalTime>
  <Words>241</Words>
  <Application>Microsoft Office PowerPoint</Application>
  <PresentationFormat>Widescreen</PresentationFormat>
  <Paragraphs>107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Consolas</vt:lpstr>
      <vt:lpstr>Office Theme</vt:lpstr>
      <vt:lpstr>Třídy  v programovacím jazyku JAVA</vt:lpstr>
      <vt:lpstr>Požadavky na absolvování tématu Třídy v Javě</vt:lpstr>
      <vt:lpstr>Cíl videa</vt:lpstr>
      <vt:lpstr>TŘÍDA JE  DATOVÝ TYP  TŘÍDA MÁ  ATRIBUTY A METODY</vt:lpstr>
      <vt:lpstr>PowerPoint Presentation</vt:lpstr>
      <vt:lpstr>TŘÍDA SE MUSÍ JMENOVAT  STEJNĚ JAKO SOUBOR *.java  class Clovek {}    Tento kód musí být umístěn v souboru Clovek.java</vt:lpstr>
      <vt:lpstr>DO INSTANCE TŘÍDY SE PŘIŘADÍ OBJEKT  class Clovek {}  Clovek clovek1 = new Clovek(); Clovek clovek2 = new Clovek();</vt:lpstr>
      <vt:lpstr>TŘÍDA v Javě má  MODIFIKÁTOR - navíc oproti Pythonu JMÉNO – libovolné TĚLO – { … }  public class Clovek { … }</vt:lpstr>
      <vt:lpstr>TĚLO TŘÍDY v Javě obsahuje</vt:lpstr>
      <vt:lpstr>TĚLO TŘÍDY v Javě může obsahovat</vt:lpstr>
      <vt:lpstr>A TEĎ VEN Z TĚLA TŘÍDY                     ...</vt:lpstr>
      <vt:lpstr>A TEĎ UŽ STAČÍ TU TŘÍDU JEN ZAVOLAT...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GETTER A SETTER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Třídy  v programovacím jazyku JAVA</dc:title>
  <dc:creator>Jakub Ransdorf</dc:creator>
  <cp:lastModifiedBy>Jakub Ransdorf</cp:lastModifiedBy>
  <cp:revision>6</cp:revision>
  <dcterms:created xsi:type="dcterms:W3CDTF">2020-03-18T21:38:12Z</dcterms:created>
  <dcterms:modified xsi:type="dcterms:W3CDTF">2020-03-19T12:21:13Z</dcterms:modified>
</cp:coreProperties>
</file>