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8" r:id="rId4"/>
    <p:sldId id="268" r:id="rId5"/>
    <p:sldId id="260" r:id="rId6"/>
    <p:sldId id="257" r:id="rId7"/>
    <p:sldId id="261" r:id="rId8"/>
    <p:sldId id="267" r:id="rId9"/>
    <p:sldId id="262" r:id="rId10"/>
    <p:sldId id="264" r:id="rId11"/>
    <p:sldId id="265" r:id="rId12"/>
    <p:sldId id="266" r:id="rId13"/>
    <p:sldId id="269" r:id="rId14"/>
    <p:sldId id="270" r:id="rId15"/>
    <p:sldId id="271" r:id="rId1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ýchozí oddíl" id="{685D7583-9964-4721-8284-127896B2E417}">
          <p14:sldIdLst>
            <p14:sldId id="256"/>
            <p14:sldId id="259"/>
            <p14:sldId id="258"/>
            <p14:sldId id="268"/>
            <p14:sldId id="260"/>
            <p14:sldId id="257"/>
            <p14:sldId id="261"/>
            <p14:sldId id="267"/>
            <p14:sldId id="262"/>
            <p14:sldId id="264"/>
            <p14:sldId id="265"/>
            <p14:sldId id="266"/>
            <p14:sldId id="269"/>
            <p14:sldId id="270"/>
            <p14:sldId id="271"/>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ACD0F7-53A3-C7F6-7874-36708475E7F9}"/>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6715F8C6-9C48-0424-5940-FA6AB754B7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FCF150DA-E464-BFF9-91BE-641CFA253D90}"/>
              </a:ext>
            </a:extLst>
          </p:cNvPr>
          <p:cNvSpPr>
            <a:spLocks noGrp="1"/>
          </p:cNvSpPr>
          <p:nvPr>
            <p:ph type="dt" sz="half" idx="10"/>
          </p:nvPr>
        </p:nvSpPr>
        <p:spPr/>
        <p:txBody>
          <a:bodyPr/>
          <a:lstStyle/>
          <a:p>
            <a:fld id="{221A564C-9E12-4C2E-B484-BFD4CBB23B3F}" type="datetimeFigureOut">
              <a:rPr lang="cs-CZ" smtClean="0"/>
              <a:t>27.05.2024</a:t>
            </a:fld>
            <a:endParaRPr lang="cs-CZ"/>
          </a:p>
        </p:txBody>
      </p:sp>
      <p:sp>
        <p:nvSpPr>
          <p:cNvPr id="5" name="Zástupný symbol pro zápatí 4">
            <a:extLst>
              <a:ext uri="{FF2B5EF4-FFF2-40B4-BE49-F238E27FC236}">
                <a16:creationId xmlns:a16="http://schemas.microsoft.com/office/drawing/2014/main" id="{BE9D1E42-C886-51AD-EFB9-6DF6C7B95DD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486EAF3-B0AA-A320-F664-8A8B535D44AB}"/>
              </a:ext>
            </a:extLst>
          </p:cNvPr>
          <p:cNvSpPr>
            <a:spLocks noGrp="1"/>
          </p:cNvSpPr>
          <p:nvPr>
            <p:ph type="sldNum" sz="quarter" idx="12"/>
          </p:nvPr>
        </p:nvSpPr>
        <p:spPr/>
        <p:txBody>
          <a:bodyPr/>
          <a:lstStyle/>
          <a:p>
            <a:fld id="{1EAB50CB-A125-4CBE-9B19-C74C483A5C92}" type="slidenum">
              <a:rPr lang="cs-CZ" smtClean="0"/>
              <a:t>‹#›</a:t>
            </a:fld>
            <a:endParaRPr lang="cs-CZ"/>
          </a:p>
        </p:txBody>
      </p:sp>
    </p:spTree>
    <p:extLst>
      <p:ext uri="{BB962C8B-B14F-4D97-AF65-F5344CB8AC3E}">
        <p14:creationId xmlns:p14="http://schemas.microsoft.com/office/powerpoint/2010/main" val="38120455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18E4D41-9939-5A22-7C59-4A52DD444003}"/>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DF46B895-4F5F-D57A-BF45-5E2DD660675A}"/>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2138F66-46CC-F9A5-6AAB-E556C3781F60}"/>
              </a:ext>
            </a:extLst>
          </p:cNvPr>
          <p:cNvSpPr>
            <a:spLocks noGrp="1"/>
          </p:cNvSpPr>
          <p:nvPr>
            <p:ph type="dt" sz="half" idx="10"/>
          </p:nvPr>
        </p:nvSpPr>
        <p:spPr/>
        <p:txBody>
          <a:bodyPr/>
          <a:lstStyle/>
          <a:p>
            <a:fld id="{221A564C-9E12-4C2E-B484-BFD4CBB23B3F}" type="datetimeFigureOut">
              <a:rPr lang="cs-CZ" smtClean="0"/>
              <a:t>27.05.2024</a:t>
            </a:fld>
            <a:endParaRPr lang="cs-CZ"/>
          </a:p>
        </p:txBody>
      </p:sp>
      <p:sp>
        <p:nvSpPr>
          <p:cNvPr id="5" name="Zástupný symbol pro zápatí 4">
            <a:extLst>
              <a:ext uri="{FF2B5EF4-FFF2-40B4-BE49-F238E27FC236}">
                <a16:creationId xmlns:a16="http://schemas.microsoft.com/office/drawing/2014/main" id="{071991E2-AE44-5637-3907-5CF5DFC91EF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E519629-9E85-4720-2332-7A03247344F7}"/>
              </a:ext>
            </a:extLst>
          </p:cNvPr>
          <p:cNvSpPr>
            <a:spLocks noGrp="1"/>
          </p:cNvSpPr>
          <p:nvPr>
            <p:ph type="sldNum" sz="quarter" idx="12"/>
          </p:nvPr>
        </p:nvSpPr>
        <p:spPr/>
        <p:txBody>
          <a:bodyPr/>
          <a:lstStyle/>
          <a:p>
            <a:fld id="{1EAB50CB-A125-4CBE-9B19-C74C483A5C92}" type="slidenum">
              <a:rPr lang="cs-CZ" smtClean="0"/>
              <a:t>‹#›</a:t>
            </a:fld>
            <a:endParaRPr lang="cs-CZ"/>
          </a:p>
        </p:txBody>
      </p:sp>
    </p:spTree>
    <p:extLst>
      <p:ext uri="{BB962C8B-B14F-4D97-AF65-F5344CB8AC3E}">
        <p14:creationId xmlns:p14="http://schemas.microsoft.com/office/powerpoint/2010/main" val="221714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B82AA06E-9824-3BAE-B1DD-8E3BA1C0DC14}"/>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7AB6DC83-82D0-3F7E-5825-66D6D9AD50D1}"/>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06188C88-9890-1CBD-570D-E9F39AC49485}"/>
              </a:ext>
            </a:extLst>
          </p:cNvPr>
          <p:cNvSpPr>
            <a:spLocks noGrp="1"/>
          </p:cNvSpPr>
          <p:nvPr>
            <p:ph type="dt" sz="half" idx="10"/>
          </p:nvPr>
        </p:nvSpPr>
        <p:spPr/>
        <p:txBody>
          <a:bodyPr/>
          <a:lstStyle/>
          <a:p>
            <a:fld id="{221A564C-9E12-4C2E-B484-BFD4CBB23B3F}" type="datetimeFigureOut">
              <a:rPr lang="cs-CZ" smtClean="0"/>
              <a:t>27.05.2024</a:t>
            </a:fld>
            <a:endParaRPr lang="cs-CZ"/>
          </a:p>
        </p:txBody>
      </p:sp>
      <p:sp>
        <p:nvSpPr>
          <p:cNvPr id="5" name="Zástupný symbol pro zápatí 4">
            <a:extLst>
              <a:ext uri="{FF2B5EF4-FFF2-40B4-BE49-F238E27FC236}">
                <a16:creationId xmlns:a16="http://schemas.microsoft.com/office/drawing/2014/main" id="{E14774BB-71FF-A89B-CA67-0D402F4905D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C8D2818-7593-0EE7-D4B9-95368793B7E6}"/>
              </a:ext>
            </a:extLst>
          </p:cNvPr>
          <p:cNvSpPr>
            <a:spLocks noGrp="1"/>
          </p:cNvSpPr>
          <p:nvPr>
            <p:ph type="sldNum" sz="quarter" idx="12"/>
          </p:nvPr>
        </p:nvSpPr>
        <p:spPr/>
        <p:txBody>
          <a:bodyPr/>
          <a:lstStyle/>
          <a:p>
            <a:fld id="{1EAB50CB-A125-4CBE-9B19-C74C483A5C92}" type="slidenum">
              <a:rPr lang="cs-CZ" smtClean="0"/>
              <a:t>‹#›</a:t>
            </a:fld>
            <a:endParaRPr lang="cs-CZ"/>
          </a:p>
        </p:txBody>
      </p:sp>
    </p:spTree>
    <p:extLst>
      <p:ext uri="{BB962C8B-B14F-4D97-AF65-F5344CB8AC3E}">
        <p14:creationId xmlns:p14="http://schemas.microsoft.com/office/powerpoint/2010/main" val="2483395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7A536A0-EB74-C417-E2D8-4E2B4C8DF1BC}"/>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560BBCC4-3A80-E9B2-233A-1825947F91E8}"/>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D1336E1-E51F-43B4-BF74-06C3CC74F48C}"/>
              </a:ext>
            </a:extLst>
          </p:cNvPr>
          <p:cNvSpPr>
            <a:spLocks noGrp="1"/>
          </p:cNvSpPr>
          <p:nvPr>
            <p:ph type="dt" sz="half" idx="10"/>
          </p:nvPr>
        </p:nvSpPr>
        <p:spPr/>
        <p:txBody>
          <a:bodyPr/>
          <a:lstStyle/>
          <a:p>
            <a:fld id="{221A564C-9E12-4C2E-B484-BFD4CBB23B3F}" type="datetimeFigureOut">
              <a:rPr lang="cs-CZ" smtClean="0"/>
              <a:t>27.05.2024</a:t>
            </a:fld>
            <a:endParaRPr lang="cs-CZ"/>
          </a:p>
        </p:txBody>
      </p:sp>
      <p:sp>
        <p:nvSpPr>
          <p:cNvPr id="5" name="Zástupný symbol pro zápatí 4">
            <a:extLst>
              <a:ext uri="{FF2B5EF4-FFF2-40B4-BE49-F238E27FC236}">
                <a16:creationId xmlns:a16="http://schemas.microsoft.com/office/drawing/2014/main" id="{6D3D71E1-F261-2451-10C1-CDDDAF64519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D0B276F-1EBC-D0DB-CA00-FFCBA8BD83DF}"/>
              </a:ext>
            </a:extLst>
          </p:cNvPr>
          <p:cNvSpPr>
            <a:spLocks noGrp="1"/>
          </p:cNvSpPr>
          <p:nvPr>
            <p:ph type="sldNum" sz="quarter" idx="12"/>
          </p:nvPr>
        </p:nvSpPr>
        <p:spPr/>
        <p:txBody>
          <a:bodyPr/>
          <a:lstStyle/>
          <a:p>
            <a:fld id="{1EAB50CB-A125-4CBE-9B19-C74C483A5C92}" type="slidenum">
              <a:rPr lang="cs-CZ" smtClean="0"/>
              <a:t>‹#›</a:t>
            </a:fld>
            <a:endParaRPr lang="cs-CZ"/>
          </a:p>
        </p:txBody>
      </p:sp>
    </p:spTree>
    <p:extLst>
      <p:ext uri="{BB962C8B-B14F-4D97-AF65-F5344CB8AC3E}">
        <p14:creationId xmlns:p14="http://schemas.microsoft.com/office/powerpoint/2010/main" val="1208407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C8848EE-FE47-7729-C8FD-18D0C59E8D36}"/>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1702A225-4C49-42E2-F171-72B0E06ACED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598A1C4F-C53F-C788-F04C-9E96A3B575B4}"/>
              </a:ext>
            </a:extLst>
          </p:cNvPr>
          <p:cNvSpPr>
            <a:spLocks noGrp="1"/>
          </p:cNvSpPr>
          <p:nvPr>
            <p:ph type="dt" sz="half" idx="10"/>
          </p:nvPr>
        </p:nvSpPr>
        <p:spPr/>
        <p:txBody>
          <a:bodyPr/>
          <a:lstStyle/>
          <a:p>
            <a:fld id="{221A564C-9E12-4C2E-B484-BFD4CBB23B3F}" type="datetimeFigureOut">
              <a:rPr lang="cs-CZ" smtClean="0"/>
              <a:t>27.05.2024</a:t>
            </a:fld>
            <a:endParaRPr lang="cs-CZ"/>
          </a:p>
        </p:txBody>
      </p:sp>
      <p:sp>
        <p:nvSpPr>
          <p:cNvPr id="5" name="Zástupný symbol pro zápatí 4">
            <a:extLst>
              <a:ext uri="{FF2B5EF4-FFF2-40B4-BE49-F238E27FC236}">
                <a16:creationId xmlns:a16="http://schemas.microsoft.com/office/drawing/2014/main" id="{982C6FC1-B361-5A3B-FAB7-95A0D4C998C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4F3E0AF-7BDD-BB51-CFE4-03FABE4BBC76}"/>
              </a:ext>
            </a:extLst>
          </p:cNvPr>
          <p:cNvSpPr>
            <a:spLocks noGrp="1"/>
          </p:cNvSpPr>
          <p:nvPr>
            <p:ph type="sldNum" sz="quarter" idx="12"/>
          </p:nvPr>
        </p:nvSpPr>
        <p:spPr/>
        <p:txBody>
          <a:bodyPr/>
          <a:lstStyle/>
          <a:p>
            <a:fld id="{1EAB50CB-A125-4CBE-9B19-C74C483A5C92}" type="slidenum">
              <a:rPr lang="cs-CZ" smtClean="0"/>
              <a:t>‹#›</a:t>
            </a:fld>
            <a:endParaRPr lang="cs-CZ"/>
          </a:p>
        </p:txBody>
      </p:sp>
    </p:spTree>
    <p:extLst>
      <p:ext uri="{BB962C8B-B14F-4D97-AF65-F5344CB8AC3E}">
        <p14:creationId xmlns:p14="http://schemas.microsoft.com/office/powerpoint/2010/main" val="1031674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1F2389-A94A-BBCC-F420-37CE150F2EAB}"/>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93C791A6-DFC0-A79B-0668-7CDBD9C1AE85}"/>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BFCD5792-97DF-543D-9CFA-7E1B4448140A}"/>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EF0FE800-AE77-7CED-596A-226E551AA0E2}"/>
              </a:ext>
            </a:extLst>
          </p:cNvPr>
          <p:cNvSpPr>
            <a:spLocks noGrp="1"/>
          </p:cNvSpPr>
          <p:nvPr>
            <p:ph type="dt" sz="half" idx="10"/>
          </p:nvPr>
        </p:nvSpPr>
        <p:spPr/>
        <p:txBody>
          <a:bodyPr/>
          <a:lstStyle/>
          <a:p>
            <a:fld id="{221A564C-9E12-4C2E-B484-BFD4CBB23B3F}" type="datetimeFigureOut">
              <a:rPr lang="cs-CZ" smtClean="0"/>
              <a:t>27.05.2024</a:t>
            </a:fld>
            <a:endParaRPr lang="cs-CZ"/>
          </a:p>
        </p:txBody>
      </p:sp>
      <p:sp>
        <p:nvSpPr>
          <p:cNvPr id="6" name="Zástupný symbol pro zápatí 5">
            <a:extLst>
              <a:ext uri="{FF2B5EF4-FFF2-40B4-BE49-F238E27FC236}">
                <a16:creationId xmlns:a16="http://schemas.microsoft.com/office/drawing/2014/main" id="{4F7FF4E9-51EC-95B1-5730-2DB66452E878}"/>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621077E6-3FF2-70D3-0665-E02A21D91D9E}"/>
              </a:ext>
            </a:extLst>
          </p:cNvPr>
          <p:cNvSpPr>
            <a:spLocks noGrp="1"/>
          </p:cNvSpPr>
          <p:nvPr>
            <p:ph type="sldNum" sz="quarter" idx="12"/>
          </p:nvPr>
        </p:nvSpPr>
        <p:spPr/>
        <p:txBody>
          <a:bodyPr/>
          <a:lstStyle/>
          <a:p>
            <a:fld id="{1EAB50CB-A125-4CBE-9B19-C74C483A5C92}" type="slidenum">
              <a:rPr lang="cs-CZ" smtClean="0"/>
              <a:t>‹#›</a:t>
            </a:fld>
            <a:endParaRPr lang="cs-CZ"/>
          </a:p>
        </p:txBody>
      </p:sp>
    </p:spTree>
    <p:extLst>
      <p:ext uri="{BB962C8B-B14F-4D97-AF65-F5344CB8AC3E}">
        <p14:creationId xmlns:p14="http://schemas.microsoft.com/office/powerpoint/2010/main" val="2759445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1F7AB7-0C94-4166-5EAB-3A8D5480CCBB}"/>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11B498BF-F844-1A1D-014F-AE24E8437B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F7C3D0F1-A9EF-2B7E-DD6A-52A1B946093E}"/>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2F397372-A5AD-ABEC-BC8E-4851DB2570B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5ADB2F54-8E6D-4E56-9029-8F93C0761C29}"/>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73DC3A49-2FE7-C931-E6AB-C9F3C70D2D18}"/>
              </a:ext>
            </a:extLst>
          </p:cNvPr>
          <p:cNvSpPr>
            <a:spLocks noGrp="1"/>
          </p:cNvSpPr>
          <p:nvPr>
            <p:ph type="dt" sz="half" idx="10"/>
          </p:nvPr>
        </p:nvSpPr>
        <p:spPr/>
        <p:txBody>
          <a:bodyPr/>
          <a:lstStyle/>
          <a:p>
            <a:fld id="{221A564C-9E12-4C2E-B484-BFD4CBB23B3F}" type="datetimeFigureOut">
              <a:rPr lang="cs-CZ" smtClean="0"/>
              <a:t>27.05.2024</a:t>
            </a:fld>
            <a:endParaRPr lang="cs-CZ"/>
          </a:p>
        </p:txBody>
      </p:sp>
      <p:sp>
        <p:nvSpPr>
          <p:cNvPr id="8" name="Zástupný symbol pro zápatí 7">
            <a:extLst>
              <a:ext uri="{FF2B5EF4-FFF2-40B4-BE49-F238E27FC236}">
                <a16:creationId xmlns:a16="http://schemas.microsoft.com/office/drawing/2014/main" id="{803377C4-C163-0230-1E43-E9B256865450}"/>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8CE19A9E-62B2-D42F-DEBA-8D3C8D512641}"/>
              </a:ext>
            </a:extLst>
          </p:cNvPr>
          <p:cNvSpPr>
            <a:spLocks noGrp="1"/>
          </p:cNvSpPr>
          <p:nvPr>
            <p:ph type="sldNum" sz="quarter" idx="12"/>
          </p:nvPr>
        </p:nvSpPr>
        <p:spPr/>
        <p:txBody>
          <a:bodyPr/>
          <a:lstStyle/>
          <a:p>
            <a:fld id="{1EAB50CB-A125-4CBE-9B19-C74C483A5C92}" type="slidenum">
              <a:rPr lang="cs-CZ" smtClean="0"/>
              <a:t>‹#›</a:t>
            </a:fld>
            <a:endParaRPr lang="cs-CZ"/>
          </a:p>
        </p:txBody>
      </p:sp>
    </p:spTree>
    <p:extLst>
      <p:ext uri="{BB962C8B-B14F-4D97-AF65-F5344CB8AC3E}">
        <p14:creationId xmlns:p14="http://schemas.microsoft.com/office/powerpoint/2010/main" val="18458423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B12B99-E837-710A-43EA-D40DFA825BC8}"/>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B4B42D2E-865E-2F52-F8D6-CC3C153462B9}"/>
              </a:ext>
            </a:extLst>
          </p:cNvPr>
          <p:cNvSpPr>
            <a:spLocks noGrp="1"/>
          </p:cNvSpPr>
          <p:nvPr>
            <p:ph type="dt" sz="half" idx="10"/>
          </p:nvPr>
        </p:nvSpPr>
        <p:spPr/>
        <p:txBody>
          <a:bodyPr/>
          <a:lstStyle/>
          <a:p>
            <a:fld id="{221A564C-9E12-4C2E-B484-BFD4CBB23B3F}" type="datetimeFigureOut">
              <a:rPr lang="cs-CZ" smtClean="0"/>
              <a:t>27.05.2024</a:t>
            </a:fld>
            <a:endParaRPr lang="cs-CZ"/>
          </a:p>
        </p:txBody>
      </p:sp>
      <p:sp>
        <p:nvSpPr>
          <p:cNvPr id="4" name="Zástupný symbol pro zápatí 3">
            <a:extLst>
              <a:ext uri="{FF2B5EF4-FFF2-40B4-BE49-F238E27FC236}">
                <a16:creationId xmlns:a16="http://schemas.microsoft.com/office/drawing/2014/main" id="{BEAF65DA-372E-E768-C2F3-3788BE93DFD8}"/>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E03BAE7A-9C4D-E709-DC02-80890C462E8F}"/>
              </a:ext>
            </a:extLst>
          </p:cNvPr>
          <p:cNvSpPr>
            <a:spLocks noGrp="1"/>
          </p:cNvSpPr>
          <p:nvPr>
            <p:ph type="sldNum" sz="quarter" idx="12"/>
          </p:nvPr>
        </p:nvSpPr>
        <p:spPr/>
        <p:txBody>
          <a:bodyPr/>
          <a:lstStyle/>
          <a:p>
            <a:fld id="{1EAB50CB-A125-4CBE-9B19-C74C483A5C92}" type="slidenum">
              <a:rPr lang="cs-CZ" smtClean="0"/>
              <a:t>‹#›</a:t>
            </a:fld>
            <a:endParaRPr lang="cs-CZ"/>
          </a:p>
        </p:txBody>
      </p:sp>
    </p:spTree>
    <p:extLst>
      <p:ext uri="{BB962C8B-B14F-4D97-AF65-F5344CB8AC3E}">
        <p14:creationId xmlns:p14="http://schemas.microsoft.com/office/powerpoint/2010/main" val="647163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95D4EEF8-8486-669E-8989-F9BD39758F1E}"/>
              </a:ext>
            </a:extLst>
          </p:cNvPr>
          <p:cNvSpPr>
            <a:spLocks noGrp="1"/>
          </p:cNvSpPr>
          <p:nvPr>
            <p:ph type="dt" sz="half" idx="10"/>
          </p:nvPr>
        </p:nvSpPr>
        <p:spPr/>
        <p:txBody>
          <a:bodyPr/>
          <a:lstStyle/>
          <a:p>
            <a:fld id="{221A564C-9E12-4C2E-B484-BFD4CBB23B3F}" type="datetimeFigureOut">
              <a:rPr lang="cs-CZ" smtClean="0"/>
              <a:t>27.05.2024</a:t>
            </a:fld>
            <a:endParaRPr lang="cs-CZ"/>
          </a:p>
        </p:txBody>
      </p:sp>
      <p:sp>
        <p:nvSpPr>
          <p:cNvPr id="3" name="Zástupný symbol pro zápatí 2">
            <a:extLst>
              <a:ext uri="{FF2B5EF4-FFF2-40B4-BE49-F238E27FC236}">
                <a16:creationId xmlns:a16="http://schemas.microsoft.com/office/drawing/2014/main" id="{1F70DC7F-0E12-8DF4-E21F-C028492949BC}"/>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2930207A-FAF7-283A-111F-DE4539AF236D}"/>
              </a:ext>
            </a:extLst>
          </p:cNvPr>
          <p:cNvSpPr>
            <a:spLocks noGrp="1"/>
          </p:cNvSpPr>
          <p:nvPr>
            <p:ph type="sldNum" sz="quarter" idx="12"/>
          </p:nvPr>
        </p:nvSpPr>
        <p:spPr/>
        <p:txBody>
          <a:bodyPr/>
          <a:lstStyle/>
          <a:p>
            <a:fld id="{1EAB50CB-A125-4CBE-9B19-C74C483A5C92}" type="slidenum">
              <a:rPr lang="cs-CZ" smtClean="0"/>
              <a:t>‹#›</a:t>
            </a:fld>
            <a:endParaRPr lang="cs-CZ"/>
          </a:p>
        </p:txBody>
      </p:sp>
    </p:spTree>
    <p:extLst>
      <p:ext uri="{BB962C8B-B14F-4D97-AF65-F5344CB8AC3E}">
        <p14:creationId xmlns:p14="http://schemas.microsoft.com/office/powerpoint/2010/main" val="2359930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CFEEF4E-43DA-AE0E-B1FD-6FBD6804593C}"/>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9155B352-2D2C-E080-A887-E6DC813222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4CCCB9E7-645F-2D2A-4997-E43C98B397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6832C36E-5694-1C26-DCC1-15EC6931253D}"/>
              </a:ext>
            </a:extLst>
          </p:cNvPr>
          <p:cNvSpPr>
            <a:spLocks noGrp="1"/>
          </p:cNvSpPr>
          <p:nvPr>
            <p:ph type="dt" sz="half" idx="10"/>
          </p:nvPr>
        </p:nvSpPr>
        <p:spPr/>
        <p:txBody>
          <a:bodyPr/>
          <a:lstStyle/>
          <a:p>
            <a:fld id="{221A564C-9E12-4C2E-B484-BFD4CBB23B3F}" type="datetimeFigureOut">
              <a:rPr lang="cs-CZ" smtClean="0"/>
              <a:t>27.05.2024</a:t>
            </a:fld>
            <a:endParaRPr lang="cs-CZ"/>
          </a:p>
        </p:txBody>
      </p:sp>
      <p:sp>
        <p:nvSpPr>
          <p:cNvPr id="6" name="Zástupný symbol pro zápatí 5">
            <a:extLst>
              <a:ext uri="{FF2B5EF4-FFF2-40B4-BE49-F238E27FC236}">
                <a16:creationId xmlns:a16="http://schemas.microsoft.com/office/drawing/2014/main" id="{E46D8AF5-48A3-489D-F91B-9FFE730E9354}"/>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2D026EB6-950D-FDA5-8D39-AD6DA39DE7C7}"/>
              </a:ext>
            </a:extLst>
          </p:cNvPr>
          <p:cNvSpPr>
            <a:spLocks noGrp="1"/>
          </p:cNvSpPr>
          <p:nvPr>
            <p:ph type="sldNum" sz="quarter" idx="12"/>
          </p:nvPr>
        </p:nvSpPr>
        <p:spPr/>
        <p:txBody>
          <a:bodyPr/>
          <a:lstStyle/>
          <a:p>
            <a:fld id="{1EAB50CB-A125-4CBE-9B19-C74C483A5C92}" type="slidenum">
              <a:rPr lang="cs-CZ" smtClean="0"/>
              <a:t>‹#›</a:t>
            </a:fld>
            <a:endParaRPr lang="cs-CZ"/>
          </a:p>
        </p:txBody>
      </p:sp>
    </p:spTree>
    <p:extLst>
      <p:ext uri="{BB962C8B-B14F-4D97-AF65-F5344CB8AC3E}">
        <p14:creationId xmlns:p14="http://schemas.microsoft.com/office/powerpoint/2010/main" val="9247141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6A0BAA-4628-D05E-9202-37F93744B38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88944ED7-3B31-9B7A-DE2C-23D6088E64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6455805E-D8F1-D342-4D34-7DEBAE92AC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D151CA50-64F6-D235-C983-4D8BCF98A52C}"/>
              </a:ext>
            </a:extLst>
          </p:cNvPr>
          <p:cNvSpPr>
            <a:spLocks noGrp="1"/>
          </p:cNvSpPr>
          <p:nvPr>
            <p:ph type="dt" sz="half" idx="10"/>
          </p:nvPr>
        </p:nvSpPr>
        <p:spPr/>
        <p:txBody>
          <a:bodyPr/>
          <a:lstStyle/>
          <a:p>
            <a:fld id="{221A564C-9E12-4C2E-B484-BFD4CBB23B3F}" type="datetimeFigureOut">
              <a:rPr lang="cs-CZ" smtClean="0"/>
              <a:t>27.05.2024</a:t>
            </a:fld>
            <a:endParaRPr lang="cs-CZ"/>
          </a:p>
        </p:txBody>
      </p:sp>
      <p:sp>
        <p:nvSpPr>
          <p:cNvPr id="6" name="Zástupný symbol pro zápatí 5">
            <a:extLst>
              <a:ext uri="{FF2B5EF4-FFF2-40B4-BE49-F238E27FC236}">
                <a16:creationId xmlns:a16="http://schemas.microsoft.com/office/drawing/2014/main" id="{8791461C-88CC-8F3A-900A-4EB6BC15AF25}"/>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E1699382-F274-3773-7AEC-F06BB12117A8}"/>
              </a:ext>
            </a:extLst>
          </p:cNvPr>
          <p:cNvSpPr>
            <a:spLocks noGrp="1"/>
          </p:cNvSpPr>
          <p:nvPr>
            <p:ph type="sldNum" sz="quarter" idx="12"/>
          </p:nvPr>
        </p:nvSpPr>
        <p:spPr/>
        <p:txBody>
          <a:bodyPr/>
          <a:lstStyle/>
          <a:p>
            <a:fld id="{1EAB50CB-A125-4CBE-9B19-C74C483A5C92}" type="slidenum">
              <a:rPr lang="cs-CZ" smtClean="0"/>
              <a:t>‹#›</a:t>
            </a:fld>
            <a:endParaRPr lang="cs-CZ"/>
          </a:p>
        </p:txBody>
      </p:sp>
    </p:spTree>
    <p:extLst>
      <p:ext uri="{BB962C8B-B14F-4D97-AF65-F5344CB8AC3E}">
        <p14:creationId xmlns:p14="http://schemas.microsoft.com/office/powerpoint/2010/main" val="38124837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6B49BD54-0858-6923-1917-9FE0D7DFF78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B07E0C41-BA3C-0D2C-CC31-E0D266F1CB0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06DD6A1B-FE4F-707E-E3C3-94F120EE46C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21A564C-9E12-4C2E-B484-BFD4CBB23B3F}" type="datetimeFigureOut">
              <a:rPr lang="cs-CZ" smtClean="0"/>
              <a:t>27.05.2024</a:t>
            </a:fld>
            <a:endParaRPr lang="cs-CZ"/>
          </a:p>
        </p:txBody>
      </p:sp>
      <p:sp>
        <p:nvSpPr>
          <p:cNvPr id="5" name="Zástupný symbol pro zápatí 4">
            <a:extLst>
              <a:ext uri="{FF2B5EF4-FFF2-40B4-BE49-F238E27FC236}">
                <a16:creationId xmlns:a16="http://schemas.microsoft.com/office/drawing/2014/main" id="{8C9BBDE8-AB26-A4FE-1D06-BB1CE1B33D4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cs-CZ"/>
          </a:p>
        </p:txBody>
      </p:sp>
      <p:sp>
        <p:nvSpPr>
          <p:cNvPr id="6" name="Zástupný symbol pro číslo snímku 5">
            <a:extLst>
              <a:ext uri="{FF2B5EF4-FFF2-40B4-BE49-F238E27FC236}">
                <a16:creationId xmlns:a16="http://schemas.microsoft.com/office/drawing/2014/main" id="{B93ECC8D-1885-0849-2EE5-3C2568BD655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EAB50CB-A125-4CBE-9B19-C74C483A5C92}" type="slidenum">
              <a:rPr lang="cs-CZ" smtClean="0"/>
              <a:t>‹#›</a:t>
            </a:fld>
            <a:endParaRPr lang="cs-CZ"/>
          </a:p>
        </p:txBody>
      </p:sp>
    </p:spTree>
    <p:extLst>
      <p:ext uri="{BB962C8B-B14F-4D97-AF65-F5344CB8AC3E}">
        <p14:creationId xmlns:p14="http://schemas.microsoft.com/office/powerpoint/2010/main" val="36854842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02EE0EE0-9417-A3CA-C621-9DB25F304C00}"/>
              </a:ext>
            </a:extLst>
          </p:cNvPr>
          <p:cNvSpPr>
            <a:spLocks noGrp="1"/>
          </p:cNvSpPr>
          <p:nvPr>
            <p:ph type="ctrTitle"/>
          </p:nvPr>
        </p:nvSpPr>
        <p:spPr>
          <a:xfrm>
            <a:off x="5297762" y="640080"/>
            <a:ext cx="6251110" cy="3566160"/>
          </a:xfrm>
        </p:spPr>
        <p:txBody>
          <a:bodyPr anchor="b">
            <a:normAutofit/>
          </a:bodyPr>
          <a:lstStyle/>
          <a:p>
            <a:pPr algn="l"/>
            <a:r>
              <a:rPr lang="cs-CZ" sz="5400"/>
              <a:t>Nejčastější chyby v odborných projektech</a:t>
            </a:r>
          </a:p>
        </p:txBody>
      </p:sp>
      <p:sp>
        <p:nvSpPr>
          <p:cNvPr id="3" name="Podnadpis 2">
            <a:extLst>
              <a:ext uri="{FF2B5EF4-FFF2-40B4-BE49-F238E27FC236}">
                <a16:creationId xmlns:a16="http://schemas.microsoft.com/office/drawing/2014/main" id="{D0255352-2669-377A-658F-8F442181E6A7}"/>
              </a:ext>
            </a:extLst>
          </p:cNvPr>
          <p:cNvSpPr>
            <a:spLocks noGrp="1"/>
          </p:cNvSpPr>
          <p:nvPr>
            <p:ph type="subTitle" idx="1"/>
          </p:nvPr>
        </p:nvSpPr>
        <p:spPr>
          <a:xfrm>
            <a:off x="5297760" y="4636008"/>
            <a:ext cx="6251111" cy="1572768"/>
          </a:xfrm>
        </p:spPr>
        <p:txBody>
          <a:bodyPr>
            <a:normAutofit/>
          </a:bodyPr>
          <a:lstStyle/>
          <a:p>
            <a:pPr algn="l"/>
            <a:r>
              <a:rPr lang="cs-CZ" dirty="0"/>
              <a:t>2023/2024</a:t>
            </a:r>
            <a:endParaRPr lang="cs-CZ"/>
          </a:p>
        </p:txBody>
      </p:sp>
      <p:pic>
        <p:nvPicPr>
          <p:cNvPr id="5" name="Picture 4">
            <a:extLst>
              <a:ext uri="{FF2B5EF4-FFF2-40B4-BE49-F238E27FC236}">
                <a16:creationId xmlns:a16="http://schemas.microsoft.com/office/drawing/2014/main" id="{0E428F11-041C-04CB-07C1-D989DFA32F94}"/>
              </a:ext>
            </a:extLst>
          </p:cNvPr>
          <p:cNvPicPr>
            <a:picLocks noChangeAspect="1"/>
          </p:cNvPicPr>
          <p:nvPr/>
        </p:nvPicPr>
        <p:blipFill rotWithShape="1">
          <a:blip r:embed="rId2"/>
          <a:srcRect l="23109" r="14753" b="2"/>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11"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2862" y="4409267"/>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69538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4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A76631-3095-13AA-5809-49333F58E53E}"/>
              </a:ext>
            </a:extLst>
          </p:cNvPr>
          <p:cNvSpPr>
            <a:spLocks noGrp="1"/>
          </p:cNvSpPr>
          <p:nvPr>
            <p:ph type="title"/>
          </p:nvPr>
        </p:nvSpPr>
        <p:spPr/>
        <p:txBody>
          <a:bodyPr/>
          <a:lstStyle/>
          <a:p>
            <a:r>
              <a:rPr lang="cs-CZ" dirty="0" err="1"/>
              <a:t>Přeužívání</a:t>
            </a:r>
            <a:r>
              <a:rPr lang="cs-CZ" dirty="0"/>
              <a:t> velkých písmen</a:t>
            </a:r>
          </a:p>
        </p:txBody>
      </p:sp>
      <p:sp>
        <p:nvSpPr>
          <p:cNvPr id="3" name="Zástupný obsah 2">
            <a:extLst>
              <a:ext uri="{FF2B5EF4-FFF2-40B4-BE49-F238E27FC236}">
                <a16:creationId xmlns:a16="http://schemas.microsoft.com/office/drawing/2014/main" id="{8686A224-90D3-CDDF-06F5-3A6258A18473}"/>
              </a:ext>
            </a:extLst>
          </p:cNvPr>
          <p:cNvSpPr>
            <a:spLocks noGrp="1"/>
          </p:cNvSpPr>
          <p:nvPr>
            <p:ph idx="1"/>
          </p:nvPr>
        </p:nvSpPr>
        <p:spPr>
          <a:xfrm>
            <a:off x="1015181" y="2398530"/>
            <a:ext cx="3252019" cy="2257642"/>
          </a:xfrm>
        </p:spPr>
        <p:txBody>
          <a:bodyPr>
            <a:normAutofit/>
          </a:bodyPr>
          <a:lstStyle/>
          <a:p>
            <a:pPr marL="0" indent="0">
              <a:lnSpc>
                <a:spcPct val="100000"/>
              </a:lnSpc>
              <a:spcBef>
                <a:spcPts val="600"/>
              </a:spcBef>
              <a:spcAft>
                <a:spcPts val="600"/>
              </a:spcAft>
              <a:buNone/>
            </a:pPr>
            <a:r>
              <a:rPr lang="cs-CZ" sz="3200" dirty="0">
                <a:effectLst/>
                <a:latin typeface="Calibri" panose="020F0502020204030204" pitchFamily="34" charset="0"/>
                <a:ea typeface="Aptos" panose="020B0004020202020204" pitchFamily="34" charset="0"/>
                <a:cs typeface="Arial" panose="020B0604020202020204" pitchFamily="34" charset="0"/>
              </a:rPr>
              <a:t>Jako </a:t>
            </a:r>
            <a:r>
              <a:rPr lang="cs-CZ" sz="3200" b="1" dirty="0">
                <a:solidFill>
                  <a:srgbClr val="FF0000"/>
                </a:solidFill>
                <a:effectLst>
                  <a:outerShdw blurRad="38100" dist="38100" dir="2700000" algn="tl">
                    <a:srgbClr val="000000">
                      <a:alpha val="43137"/>
                    </a:srgbClr>
                  </a:outerShdw>
                </a:effectLst>
                <a:latin typeface="Calibri" panose="020F0502020204030204" pitchFamily="34" charset="0"/>
                <a:ea typeface="Aptos" panose="020B0004020202020204" pitchFamily="34" charset="0"/>
                <a:cs typeface="Arial" panose="020B0604020202020204" pitchFamily="34" charset="0"/>
              </a:rPr>
              <a:t>N</a:t>
            </a:r>
            <a:r>
              <a:rPr lang="cs-CZ" sz="3200" dirty="0">
                <a:effectLst/>
                <a:latin typeface="Calibri" panose="020F0502020204030204" pitchFamily="34" charset="0"/>
                <a:ea typeface="Aptos" panose="020B0004020202020204" pitchFamily="34" charset="0"/>
                <a:cs typeface="Arial" panose="020B0604020202020204" pitchFamily="34" charset="0"/>
              </a:rPr>
              <a:t>epřítel potřebuji </a:t>
            </a:r>
            <a:r>
              <a:rPr lang="cs-CZ" sz="3200" b="1" dirty="0">
                <a:solidFill>
                  <a:srgbClr val="FF0000"/>
                </a:solidFill>
                <a:effectLst>
                  <a:outerShdw blurRad="38100" dist="38100" dir="2700000" algn="tl">
                    <a:srgbClr val="000000">
                      <a:alpha val="43137"/>
                    </a:srgbClr>
                  </a:outerShdw>
                </a:effectLst>
                <a:latin typeface="Calibri" panose="020F0502020204030204" pitchFamily="34" charset="0"/>
                <a:ea typeface="Aptos" panose="020B0004020202020204" pitchFamily="34" charset="0"/>
                <a:cs typeface="Arial" panose="020B0604020202020204" pitchFamily="34" charset="0"/>
              </a:rPr>
              <a:t>V</a:t>
            </a:r>
            <a:r>
              <a:rPr lang="cs-CZ" sz="3200" dirty="0">
                <a:effectLst/>
                <a:latin typeface="Calibri" panose="020F0502020204030204" pitchFamily="34" charset="0"/>
                <a:ea typeface="Aptos" panose="020B0004020202020204" pitchFamily="34" charset="0"/>
                <a:cs typeface="Arial" panose="020B0604020202020204" pitchFamily="34" charset="0"/>
              </a:rPr>
              <a:t>elikost, protože chci mít co nejvíce životů.</a:t>
            </a:r>
            <a:endParaRPr lang="cs-CZ" sz="3200" dirty="0">
              <a:effectLst/>
              <a:latin typeface="Aptos" panose="020B0004020202020204" pitchFamily="34" charset="0"/>
              <a:ea typeface="Aptos" panose="020B0004020202020204" pitchFamily="34" charset="0"/>
              <a:cs typeface="Arial" panose="020B0604020202020204" pitchFamily="34" charset="0"/>
            </a:endParaRPr>
          </a:p>
        </p:txBody>
      </p:sp>
      <p:pic>
        <p:nvPicPr>
          <p:cNvPr id="6" name="Grafický objekt 5" descr="Šipka s nepatrným zakřivením se souvislou výplní">
            <a:extLst>
              <a:ext uri="{FF2B5EF4-FFF2-40B4-BE49-F238E27FC236}">
                <a16:creationId xmlns:a16="http://schemas.microsoft.com/office/drawing/2014/main" id="{F1FECA8C-5F16-E1D8-8A77-800C1F0A60D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82074" y="2599346"/>
            <a:ext cx="2098802" cy="2098802"/>
          </a:xfrm>
          <a:prstGeom prst="rect">
            <a:avLst/>
          </a:prstGeom>
        </p:spPr>
      </p:pic>
      <p:sp>
        <p:nvSpPr>
          <p:cNvPr id="5" name="TextovéPole 4">
            <a:extLst>
              <a:ext uri="{FF2B5EF4-FFF2-40B4-BE49-F238E27FC236}">
                <a16:creationId xmlns:a16="http://schemas.microsoft.com/office/drawing/2014/main" id="{F7952C83-7BF1-FC01-C2D8-2AB7B6758144}"/>
              </a:ext>
            </a:extLst>
          </p:cNvPr>
          <p:cNvSpPr txBox="1"/>
          <p:nvPr/>
        </p:nvSpPr>
        <p:spPr>
          <a:xfrm>
            <a:off x="3151238" y="5364015"/>
            <a:ext cx="5889523" cy="400110"/>
          </a:xfrm>
          <a:prstGeom prst="rect">
            <a:avLst/>
          </a:prstGeom>
          <a:noFill/>
        </p:spPr>
        <p:txBody>
          <a:bodyPr wrap="square" rtlCol="0">
            <a:spAutoFit/>
          </a:bodyPr>
          <a:lstStyle/>
          <a:p>
            <a:r>
              <a:rPr lang="cs-CZ" sz="2000" i="1" dirty="0"/>
              <a:t>Ano, tenhle požadavek totálně nedává smysl!!!</a:t>
            </a:r>
          </a:p>
        </p:txBody>
      </p:sp>
      <p:sp>
        <p:nvSpPr>
          <p:cNvPr id="7" name="Zástupný obsah 2">
            <a:extLst>
              <a:ext uri="{FF2B5EF4-FFF2-40B4-BE49-F238E27FC236}">
                <a16:creationId xmlns:a16="http://schemas.microsoft.com/office/drawing/2014/main" id="{D0EE8399-E022-D520-9FC4-0B14F9DFD8DA}"/>
              </a:ext>
            </a:extLst>
          </p:cNvPr>
          <p:cNvSpPr txBox="1">
            <a:spLocks/>
          </p:cNvSpPr>
          <p:nvPr/>
        </p:nvSpPr>
        <p:spPr>
          <a:xfrm>
            <a:off x="7499555" y="2398530"/>
            <a:ext cx="3252019" cy="225764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600"/>
              </a:spcBef>
              <a:spcAft>
                <a:spcPts val="600"/>
              </a:spcAft>
              <a:buFont typeface="Arial" panose="020B0604020202020204" pitchFamily="34" charset="0"/>
              <a:buNone/>
            </a:pPr>
            <a:r>
              <a:rPr lang="cs-CZ" sz="3200" dirty="0">
                <a:latin typeface="Calibri" panose="020F0502020204030204" pitchFamily="34" charset="0"/>
                <a:ea typeface="Aptos" panose="020B0004020202020204" pitchFamily="34" charset="0"/>
                <a:cs typeface="Arial" panose="020B0604020202020204" pitchFamily="34" charset="0"/>
              </a:rPr>
              <a:t>Jako nepřítel potřebuji velikost, protože chci mít co nejvíce životů.</a:t>
            </a:r>
            <a:endParaRPr lang="cs-CZ" sz="3200" dirty="0">
              <a:latin typeface="Aptos" panose="020B0004020202020204" pitchFamily="34" charset="0"/>
              <a:ea typeface="Aptos" panose="020B0004020202020204" pitchFamily="34" charset="0"/>
              <a:cs typeface="Arial" panose="020B0604020202020204" pitchFamily="34" charset="0"/>
            </a:endParaRPr>
          </a:p>
        </p:txBody>
      </p:sp>
      <p:pic>
        <p:nvPicPr>
          <p:cNvPr id="9" name="Obrázek 8">
            <a:extLst>
              <a:ext uri="{FF2B5EF4-FFF2-40B4-BE49-F238E27FC236}">
                <a16:creationId xmlns:a16="http://schemas.microsoft.com/office/drawing/2014/main" id="{0C7119CA-5A22-3C74-392A-94C61F9F035C}"/>
              </a:ext>
            </a:extLst>
          </p:cNvPr>
          <p:cNvPicPr>
            <a:picLocks noChangeAspect="1"/>
          </p:cNvPicPr>
          <p:nvPr/>
        </p:nvPicPr>
        <p:blipFill>
          <a:blip r:embed="rId4"/>
          <a:stretch>
            <a:fillRect/>
          </a:stretch>
        </p:blipFill>
        <p:spPr>
          <a:xfrm>
            <a:off x="1015181" y="4409934"/>
            <a:ext cx="2353003" cy="400106"/>
          </a:xfrm>
          <a:prstGeom prst="rect">
            <a:avLst/>
          </a:prstGeom>
        </p:spPr>
      </p:pic>
    </p:spTree>
    <p:extLst>
      <p:ext uri="{BB962C8B-B14F-4D97-AF65-F5344CB8AC3E}">
        <p14:creationId xmlns:p14="http://schemas.microsoft.com/office/powerpoint/2010/main" val="32488071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A76631-3095-13AA-5809-49333F58E53E}"/>
              </a:ext>
            </a:extLst>
          </p:cNvPr>
          <p:cNvSpPr>
            <a:spLocks noGrp="1"/>
          </p:cNvSpPr>
          <p:nvPr>
            <p:ph type="title"/>
          </p:nvPr>
        </p:nvSpPr>
        <p:spPr/>
        <p:txBody>
          <a:bodyPr/>
          <a:lstStyle/>
          <a:p>
            <a:r>
              <a:rPr lang="cs-CZ" dirty="0"/>
              <a:t>Lajdácký jazyk a chybějící tečka</a:t>
            </a:r>
          </a:p>
        </p:txBody>
      </p:sp>
      <p:sp>
        <p:nvSpPr>
          <p:cNvPr id="3" name="Zástupný obsah 2">
            <a:extLst>
              <a:ext uri="{FF2B5EF4-FFF2-40B4-BE49-F238E27FC236}">
                <a16:creationId xmlns:a16="http://schemas.microsoft.com/office/drawing/2014/main" id="{8686A224-90D3-CDDF-06F5-3A6258A18473}"/>
              </a:ext>
            </a:extLst>
          </p:cNvPr>
          <p:cNvSpPr>
            <a:spLocks noGrp="1"/>
          </p:cNvSpPr>
          <p:nvPr>
            <p:ph idx="1"/>
          </p:nvPr>
        </p:nvSpPr>
        <p:spPr>
          <a:xfrm>
            <a:off x="963117" y="2919639"/>
            <a:ext cx="3252019" cy="2257642"/>
          </a:xfrm>
        </p:spPr>
        <p:txBody>
          <a:bodyPr>
            <a:normAutofit fontScale="92500"/>
          </a:bodyPr>
          <a:lstStyle/>
          <a:p>
            <a:pPr marL="0" indent="0">
              <a:lnSpc>
                <a:spcPct val="100000"/>
              </a:lnSpc>
              <a:spcBef>
                <a:spcPts val="600"/>
              </a:spcBef>
              <a:spcAft>
                <a:spcPts val="600"/>
              </a:spcAft>
              <a:buNone/>
            </a:pPr>
            <a:r>
              <a:rPr lang="cs-CZ" b="0" i="0" dirty="0">
                <a:solidFill>
                  <a:srgbClr val="000000"/>
                </a:solidFill>
                <a:effectLst/>
              </a:rPr>
              <a:t>Všechny použité zdroje jsou řádně citovan</a:t>
            </a:r>
            <a:r>
              <a:rPr lang="cs-CZ" b="1" i="0" dirty="0">
                <a:solidFill>
                  <a:srgbClr val="FF0000"/>
                </a:solidFill>
                <a:effectLst>
                  <a:outerShdw blurRad="38100" dist="38100" dir="2700000" algn="tl">
                    <a:srgbClr val="000000">
                      <a:alpha val="43137"/>
                    </a:srgbClr>
                  </a:outerShdw>
                </a:effectLst>
              </a:rPr>
              <a:t>ý</a:t>
            </a:r>
            <a:r>
              <a:rPr lang="cs-CZ" b="0" i="0" dirty="0">
                <a:solidFill>
                  <a:srgbClr val="000000"/>
                </a:solidFill>
                <a:effectLst/>
              </a:rPr>
              <a:t>, označeny a uvedeny v seznamu použité literatury</a:t>
            </a:r>
            <a:endParaRPr lang="cs-CZ" sz="4000" dirty="0">
              <a:effectLst/>
              <a:ea typeface="Aptos" panose="020B0004020202020204" pitchFamily="34" charset="0"/>
              <a:cs typeface="Arial" panose="020B0604020202020204" pitchFamily="34" charset="0"/>
            </a:endParaRPr>
          </a:p>
        </p:txBody>
      </p:sp>
      <p:pic>
        <p:nvPicPr>
          <p:cNvPr id="6" name="Grafický objekt 5" descr="Šipka s nepatrným zakřivením se souvislou výplní">
            <a:extLst>
              <a:ext uri="{FF2B5EF4-FFF2-40B4-BE49-F238E27FC236}">
                <a16:creationId xmlns:a16="http://schemas.microsoft.com/office/drawing/2014/main" id="{F1FECA8C-5F16-E1D8-8A77-800C1F0A60D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72242" y="2999059"/>
            <a:ext cx="2098802" cy="2098802"/>
          </a:xfrm>
          <a:prstGeom prst="rect">
            <a:avLst/>
          </a:prstGeom>
        </p:spPr>
      </p:pic>
      <p:sp>
        <p:nvSpPr>
          <p:cNvPr id="7" name="Zástupný obsah 2">
            <a:extLst>
              <a:ext uri="{FF2B5EF4-FFF2-40B4-BE49-F238E27FC236}">
                <a16:creationId xmlns:a16="http://schemas.microsoft.com/office/drawing/2014/main" id="{D0EE8399-E022-D520-9FC4-0B14F9DFD8DA}"/>
              </a:ext>
            </a:extLst>
          </p:cNvPr>
          <p:cNvSpPr txBox="1">
            <a:spLocks/>
          </p:cNvSpPr>
          <p:nvPr/>
        </p:nvSpPr>
        <p:spPr>
          <a:xfrm>
            <a:off x="7395086" y="2919639"/>
            <a:ext cx="3252019" cy="225764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600"/>
              </a:spcBef>
              <a:spcAft>
                <a:spcPts val="600"/>
              </a:spcAft>
              <a:buFont typeface="Arial" panose="020B0604020202020204" pitchFamily="34" charset="0"/>
              <a:buNone/>
            </a:pPr>
            <a:r>
              <a:rPr lang="cs-CZ" dirty="0">
                <a:effectLst/>
                <a:latin typeface="+mj-lt"/>
                <a:ea typeface="Times New Roman" panose="02020603050405020304" pitchFamily="18" charset="0"/>
                <a:cs typeface="Times New Roman" panose="02020603050405020304" pitchFamily="18" charset="0"/>
              </a:rPr>
              <a:t>Veškeré informace, které jsem použil, jsou citovány a uvedeny v seznamu použité literatury</a:t>
            </a:r>
            <a:r>
              <a:rPr lang="cs-CZ" b="1" dirty="0">
                <a:solidFill>
                  <a:srgbClr val="00B050"/>
                </a:solidFill>
                <a:effectLst>
                  <a:outerShdw blurRad="38100" dist="38100" dir="2700000" algn="tl">
                    <a:srgbClr val="000000">
                      <a:alpha val="43137"/>
                    </a:srgbClr>
                  </a:outerShdw>
                </a:effectLst>
                <a:latin typeface="+mj-lt"/>
                <a:ea typeface="Times New Roman" panose="02020603050405020304" pitchFamily="18" charset="0"/>
                <a:cs typeface="Times New Roman" panose="02020603050405020304" pitchFamily="18" charset="0"/>
              </a:rPr>
              <a:t>.</a:t>
            </a:r>
            <a:endParaRPr lang="cs-CZ" sz="4400" b="1" dirty="0">
              <a:solidFill>
                <a:srgbClr val="00B050"/>
              </a:solidFill>
              <a:effectLst>
                <a:outerShdw blurRad="38100" dist="38100" dir="2700000" algn="tl">
                  <a:srgbClr val="000000">
                    <a:alpha val="43137"/>
                  </a:srgbClr>
                </a:outerShdw>
              </a:effectLst>
              <a:latin typeface="+mj-lt"/>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20116047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A76631-3095-13AA-5809-49333F58E53E}"/>
              </a:ext>
            </a:extLst>
          </p:cNvPr>
          <p:cNvSpPr>
            <a:spLocks noGrp="1"/>
          </p:cNvSpPr>
          <p:nvPr>
            <p:ph type="title"/>
          </p:nvPr>
        </p:nvSpPr>
        <p:spPr>
          <a:xfrm>
            <a:off x="560437" y="896068"/>
            <a:ext cx="11071123" cy="1325563"/>
          </a:xfrm>
        </p:spPr>
        <p:txBody>
          <a:bodyPr/>
          <a:lstStyle/>
          <a:p>
            <a:pPr algn="ctr"/>
            <a:r>
              <a:rPr lang="cs-CZ" dirty="0"/>
              <a:t>Vyhnout se </a:t>
            </a:r>
            <a:r>
              <a:rPr lang="cs-CZ" b="1" dirty="0">
                <a:solidFill>
                  <a:srgbClr val="FF0000"/>
                </a:solidFill>
                <a:effectLst>
                  <a:outerShdw blurRad="38100" dist="38100" dir="2700000" algn="tl">
                    <a:srgbClr val="000000">
                      <a:alpha val="43137"/>
                    </a:srgbClr>
                  </a:outerShdw>
                </a:effectLst>
              </a:rPr>
              <a:t>opakování stejné myšlenky dvakrát</a:t>
            </a:r>
          </a:p>
        </p:txBody>
      </p:sp>
      <p:sp>
        <p:nvSpPr>
          <p:cNvPr id="3" name="Zástupný obsah 2">
            <a:extLst>
              <a:ext uri="{FF2B5EF4-FFF2-40B4-BE49-F238E27FC236}">
                <a16:creationId xmlns:a16="http://schemas.microsoft.com/office/drawing/2014/main" id="{8686A224-90D3-CDDF-06F5-3A6258A18473}"/>
              </a:ext>
            </a:extLst>
          </p:cNvPr>
          <p:cNvSpPr>
            <a:spLocks noGrp="1"/>
          </p:cNvSpPr>
          <p:nvPr>
            <p:ph idx="1"/>
          </p:nvPr>
        </p:nvSpPr>
        <p:spPr>
          <a:xfrm>
            <a:off x="992836" y="2357194"/>
            <a:ext cx="10206328" cy="1563788"/>
          </a:xfrm>
        </p:spPr>
        <p:txBody>
          <a:bodyPr>
            <a:normAutofit/>
          </a:bodyPr>
          <a:lstStyle/>
          <a:p>
            <a:pPr marL="0" indent="0" algn="ctr">
              <a:lnSpc>
                <a:spcPct val="100000"/>
              </a:lnSpc>
              <a:spcBef>
                <a:spcPts val="600"/>
              </a:spcBef>
              <a:spcAft>
                <a:spcPts val="600"/>
              </a:spcAft>
              <a:buNone/>
            </a:pPr>
            <a:r>
              <a:rPr lang="cs-CZ" sz="4400" dirty="0">
                <a:effectLst/>
                <a:latin typeface="+mj-lt"/>
                <a:ea typeface="Aptos" panose="020B0004020202020204" pitchFamily="34" charset="0"/>
                <a:cs typeface="Arial" panose="020B0604020202020204" pitchFamily="34" charset="0"/>
              </a:rPr>
              <a:t>Ukázky kódu označit v textu a očíslovat, </a:t>
            </a:r>
            <a:br>
              <a:rPr lang="cs-CZ" sz="4400" dirty="0">
                <a:effectLst/>
                <a:latin typeface="+mj-lt"/>
                <a:ea typeface="Aptos" panose="020B0004020202020204" pitchFamily="34" charset="0"/>
                <a:cs typeface="Arial" panose="020B0604020202020204" pitchFamily="34" charset="0"/>
              </a:rPr>
            </a:br>
            <a:r>
              <a:rPr lang="cs-CZ" sz="4400" b="1" dirty="0">
                <a:solidFill>
                  <a:srgbClr val="FF0000"/>
                </a:solidFill>
                <a:effectLst>
                  <a:outerShdw blurRad="38100" dist="38100" dir="2700000" algn="tl">
                    <a:srgbClr val="000000">
                      <a:alpha val="43137"/>
                    </a:srgbClr>
                  </a:outerShdw>
                </a:effectLst>
                <a:latin typeface="+mj-lt"/>
                <a:ea typeface="Aptos" panose="020B0004020202020204" pitchFamily="34" charset="0"/>
                <a:cs typeface="Arial" panose="020B0604020202020204" pitchFamily="34" charset="0"/>
              </a:rPr>
              <a:t>nepřidávat je jako obrázek!!!</a:t>
            </a:r>
          </a:p>
        </p:txBody>
      </p:sp>
      <p:sp>
        <p:nvSpPr>
          <p:cNvPr id="5" name="TextovéPole 4">
            <a:extLst>
              <a:ext uri="{FF2B5EF4-FFF2-40B4-BE49-F238E27FC236}">
                <a16:creationId xmlns:a16="http://schemas.microsoft.com/office/drawing/2014/main" id="{DAD8003B-CF08-EB9D-ED12-CB6458177BA7}"/>
              </a:ext>
            </a:extLst>
          </p:cNvPr>
          <p:cNvSpPr txBox="1"/>
          <p:nvPr/>
        </p:nvSpPr>
        <p:spPr>
          <a:xfrm>
            <a:off x="3047998" y="4241414"/>
            <a:ext cx="6096000" cy="646331"/>
          </a:xfrm>
          <a:prstGeom prst="rect">
            <a:avLst/>
          </a:prstGeom>
          <a:noFill/>
        </p:spPr>
        <p:txBody>
          <a:bodyPr wrap="square">
            <a:spAutoFit/>
          </a:bodyPr>
          <a:lstStyle/>
          <a:p>
            <a:pPr marL="0" indent="0" algn="ctr">
              <a:lnSpc>
                <a:spcPct val="100000"/>
              </a:lnSpc>
              <a:spcBef>
                <a:spcPts val="600"/>
              </a:spcBef>
              <a:spcAft>
                <a:spcPts val="600"/>
              </a:spcAft>
              <a:buNone/>
            </a:pPr>
            <a:r>
              <a:rPr lang="cs-CZ" sz="1800" b="1" dirty="0">
                <a:effectLst/>
                <a:latin typeface="+mj-lt"/>
                <a:ea typeface="Aptos" panose="020B0004020202020204" pitchFamily="34" charset="0"/>
                <a:cs typeface="Arial" panose="020B0604020202020204" pitchFamily="34" charset="0"/>
              </a:rPr>
              <a:t>Úvod a závěr patří do </a:t>
            </a:r>
            <a:r>
              <a:rPr lang="cs-CZ" sz="1800" b="1" dirty="0">
                <a:effectLst>
                  <a:outerShdw blurRad="38100" dist="38100" dir="2700000" algn="tl">
                    <a:srgbClr val="000000">
                      <a:alpha val="43137"/>
                    </a:srgbClr>
                  </a:outerShdw>
                </a:effectLst>
                <a:latin typeface="+mj-lt"/>
                <a:ea typeface="Aptos" panose="020B0004020202020204" pitchFamily="34" charset="0"/>
                <a:cs typeface="Arial" panose="020B0604020202020204" pitchFamily="34" charset="0"/>
              </a:rPr>
              <a:t>generovaného obsahu </a:t>
            </a:r>
            <a:r>
              <a:rPr lang="cs-CZ" sz="1800" dirty="0">
                <a:effectLst/>
                <a:latin typeface="+mj-lt"/>
                <a:ea typeface="Aptos" panose="020B0004020202020204" pitchFamily="34" charset="0"/>
                <a:cs typeface="Arial" panose="020B0604020202020204" pitchFamily="34" charset="0"/>
              </a:rPr>
              <a:t>a není v něm číslovaný, stejně tak seznam příloh a použité literatury.</a:t>
            </a:r>
            <a:endParaRPr lang="cs-CZ" sz="1800" b="1" dirty="0">
              <a:solidFill>
                <a:srgbClr val="FF0000"/>
              </a:solidFill>
              <a:effectLst>
                <a:outerShdw blurRad="38100" dist="38100" dir="2700000" algn="tl">
                  <a:srgbClr val="000000">
                    <a:alpha val="43137"/>
                  </a:srgbClr>
                </a:outerShdw>
              </a:effectLst>
              <a:latin typeface="+mj-lt"/>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17200915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89ECBD2-B648-ED76-AB75-836938D0E6D5}"/>
              </a:ext>
            </a:extLst>
          </p:cNvPr>
          <p:cNvSpPr>
            <a:spLocks noGrp="1"/>
          </p:cNvSpPr>
          <p:nvPr>
            <p:ph type="title"/>
          </p:nvPr>
        </p:nvSpPr>
        <p:spPr/>
        <p:txBody>
          <a:bodyPr/>
          <a:lstStyle/>
          <a:p>
            <a:r>
              <a:rPr lang="cs-CZ" dirty="0"/>
              <a:t>Nepodcenit</a:t>
            </a:r>
          </a:p>
        </p:txBody>
      </p:sp>
      <p:pic>
        <p:nvPicPr>
          <p:cNvPr id="7" name="Zástupný obsah 6">
            <a:extLst>
              <a:ext uri="{FF2B5EF4-FFF2-40B4-BE49-F238E27FC236}">
                <a16:creationId xmlns:a16="http://schemas.microsoft.com/office/drawing/2014/main" id="{E38F0802-7C25-EF95-A146-FFBD3B7B75F6}"/>
              </a:ext>
            </a:extLst>
          </p:cNvPr>
          <p:cNvPicPr>
            <a:picLocks noGrp="1" noChangeAspect="1"/>
          </p:cNvPicPr>
          <p:nvPr>
            <p:ph idx="1"/>
          </p:nvPr>
        </p:nvPicPr>
        <p:blipFill>
          <a:blip r:embed="rId2"/>
          <a:stretch>
            <a:fillRect/>
          </a:stretch>
        </p:blipFill>
        <p:spPr>
          <a:xfrm>
            <a:off x="5102942" y="0"/>
            <a:ext cx="4169753" cy="6866786"/>
          </a:xfrm>
        </p:spPr>
      </p:pic>
    </p:spTree>
    <p:extLst>
      <p:ext uri="{BB962C8B-B14F-4D97-AF65-F5344CB8AC3E}">
        <p14:creationId xmlns:p14="http://schemas.microsoft.com/office/powerpoint/2010/main" val="21566265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4FD96AE-9D95-7F34-C501-1E4F56889A0B}"/>
              </a:ext>
            </a:extLst>
          </p:cNvPr>
          <p:cNvSpPr>
            <a:spLocks noGrp="1"/>
          </p:cNvSpPr>
          <p:nvPr>
            <p:ph type="title"/>
          </p:nvPr>
        </p:nvSpPr>
        <p:spPr/>
        <p:txBody>
          <a:bodyPr/>
          <a:lstStyle/>
          <a:p>
            <a:r>
              <a:rPr lang="cs-CZ" dirty="0"/>
              <a:t>Nepodcenit</a:t>
            </a:r>
          </a:p>
        </p:txBody>
      </p:sp>
      <p:sp>
        <p:nvSpPr>
          <p:cNvPr id="3" name="Zástupný obsah 2">
            <a:extLst>
              <a:ext uri="{FF2B5EF4-FFF2-40B4-BE49-F238E27FC236}">
                <a16:creationId xmlns:a16="http://schemas.microsoft.com/office/drawing/2014/main" id="{FD688597-E0EE-5950-6902-7CFF42322BFC}"/>
              </a:ext>
            </a:extLst>
          </p:cNvPr>
          <p:cNvSpPr>
            <a:spLocks noGrp="1"/>
          </p:cNvSpPr>
          <p:nvPr>
            <p:ph idx="1"/>
          </p:nvPr>
        </p:nvSpPr>
        <p:spPr>
          <a:xfrm>
            <a:off x="838200" y="2405292"/>
            <a:ext cx="10515600" cy="2047415"/>
          </a:xfrm>
        </p:spPr>
        <p:txBody>
          <a:bodyPr>
            <a:normAutofit/>
          </a:bodyPr>
          <a:lstStyle/>
          <a:p>
            <a:pPr marL="0" indent="0" algn="ctr">
              <a:buNone/>
            </a:pPr>
            <a:r>
              <a:rPr lang="cs-CZ" sz="13800" b="1" dirty="0"/>
              <a:t>PREZENTACI</a:t>
            </a:r>
          </a:p>
        </p:txBody>
      </p:sp>
    </p:spTree>
    <p:extLst>
      <p:ext uri="{BB962C8B-B14F-4D97-AF65-F5344CB8AC3E}">
        <p14:creationId xmlns:p14="http://schemas.microsoft.com/office/powerpoint/2010/main" val="20173070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6E28376B-A0DA-F999-FC2C-0A5846806265}"/>
              </a:ext>
            </a:extLst>
          </p:cNvPr>
          <p:cNvSpPr txBox="1"/>
          <p:nvPr/>
        </p:nvSpPr>
        <p:spPr>
          <a:xfrm>
            <a:off x="978309" y="889843"/>
            <a:ext cx="10235381" cy="5570756"/>
          </a:xfrm>
          <a:prstGeom prst="rect">
            <a:avLst/>
          </a:prstGeom>
          <a:noFill/>
        </p:spPr>
        <p:txBody>
          <a:bodyPr wrap="square" rtlCol="0">
            <a:spAutoFit/>
          </a:bodyPr>
          <a:lstStyle/>
          <a:p>
            <a:pPr algn="ctr"/>
            <a:r>
              <a:rPr lang="cs-CZ" sz="6000" dirty="0"/>
              <a:t>Zkontrolovat si 27 000 znaků od </a:t>
            </a:r>
            <a:r>
              <a:rPr lang="cs-CZ" sz="6000" b="1" dirty="0">
                <a:solidFill>
                  <a:srgbClr val="FF0000"/>
                </a:solidFill>
                <a:effectLst>
                  <a:outerShdw blurRad="38100" dist="38100" dir="2700000" algn="tl">
                    <a:srgbClr val="000000">
                      <a:alpha val="43137"/>
                    </a:srgbClr>
                  </a:outerShdw>
                </a:effectLst>
              </a:rPr>
              <a:t>úvodu po závěr</a:t>
            </a:r>
          </a:p>
          <a:p>
            <a:endParaRPr lang="cs-CZ" sz="6000" dirty="0"/>
          </a:p>
          <a:p>
            <a:pPr algn="ctr"/>
            <a:r>
              <a:rPr lang="cs-CZ" sz="4800" dirty="0"/>
              <a:t>Odevzdat </a:t>
            </a:r>
            <a:r>
              <a:rPr lang="cs-CZ" sz="4800" b="1" dirty="0">
                <a:solidFill>
                  <a:srgbClr val="FF0000"/>
                </a:solidFill>
                <a:effectLst>
                  <a:outerShdw blurRad="38100" dist="38100" dir="2700000" algn="tl">
                    <a:srgbClr val="000000">
                      <a:alpha val="43137"/>
                    </a:srgbClr>
                  </a:outerShdw>
                </a:effectLst>
              </a:rPr>
              <a:t>všechny části </a:t>
            </a:r>
            <a:r>
              <a:rPr lang="cs-CZ" sz="4800" dirty="0"/>
              <a:t>do </a:t>
            </a:r>
            <a:r>
              <a:rPr lang="cs-CZ" sz="4800" dirty="0" err="1"/>
              <a:t>Moodlu</a:t>
            </a:r>
            <a:r>
              <a:rPr lang="cs-CZ" sz="4800" dirty="0"/>
              <a:t> (</a:t>
            </a:r>
            <a:r>
              <a:rPr lang="cs-CZ" sz="4800" dirty="0" err="1"/>
              <a:t>docx</a:t>
            </a:r>
            <a:r>
              <a:rPr lang="cs-CZ" sz="4800" dirty="0"/>
              <a:t>, </a:t>
            </a:r>
            <a:r>
              <a:rPr lang="cs-CZ" sz="4800" dirty="0" err="1"/>
              <a:t>pdf</a:t>
            </a:r>
            <a:r>
              <a:rPr lang="cs-CZ" sz="4800" dirty="0"/>
              <a:t>, </a:t>
            </a:r>
            <a:r>
              <a:rPr lang="cs-CZ" sz="4800" dirty="0" err="1"/>
              <a:t>pptx</a:t>
            </a:r>
            <a:r>
              <a:rPr lang="cs-CZ" sz="4800" dirty="0"/>
              <a:t>, jar, zip, </a:t>
            </a:r>
            <a:r>
              <a:rPr lang="cs-CZ" sz="4800" dirty="0" err="1"/>
              <a:t>Github</a:t>
            </a:r>
            <a:r>
              <a:rPr lang="cs-CZ" sz="4800" dirty="0"/>
              <a:t>), </a:t>
            </a:r>
            <a:r>
              <a:rPr lang="cs-CZ" sz="4800" b="1" dirty="0">
                <a:solidFill>
                  <a:srgbClr val="FF0000"/>
                </a:solidFill>
                <a:effectLst>
                  <a:outerShdw blurRad="38100" dist="38100" dir="2700000" algn="tl">
                    <a:srgbClr val="000000">
                      <a:alpha val="43137"/>
                    </a:srgbClr>
                  </a:outerShdw>
                </a:effectLst>
              </a:rPr>
              <a:t>dvakrát si to zkontrolovat</a:t>
            </a:r>
          </a:p>
          <a:p>
            <a:pPr algn="ctr"/>
            <a:endParaRPr lang="cs-CZ" sz="1600" b="1" dirty="0">
              <a:solidFill>
                <a:srgbClr val="FF0000"/>
              </a:solidFill>
              <a:effectLst>
                <a:outerShdw blurRad="38100" dist="38100" dir="2700000" algn="tl">
                  <a:srgbClr val="000000">
                    <a:alpha val="43137"/>
                  </a:srgbClr>
                </a:outerShdw>
              </a:effectLst>
            </a:endParaRPr>
          </a:p>
          <a:p>
            <a:pPr algn="ctr"/>
            <a:r>
              <a:rPr lang="cs-CZ" sz="1600" dirty="0">
                <a:solidFill>
                  <a:srgbClr val="FF0000"/>
                </a:solidFill>
              </a:rPr>
              <a:t>ideálně už večer před odevzdáním, pak kdyžtak aktualizovat, v pondělí 3. června ve 12:00 se brány zavřou</a:t>
            </a:r>
          </a:p>
        </p:txBody>
      </p:sp>
    </p:spTree>
    <p:extLst>
      <p:ext uri="{BB962C8B-B14F-4D97-AF65-F5344CB8AC3E}">
        <p14:creationId xmlns:p14="http://schemas.microsoft.com/office/powerpoint/2010/main" val="1453206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2BD0236D-1FD8-BE57-BC56-94311DC22334}"/>
              </a:ext>
            </a:extLst>
          </p:cNvPr>
          <p:cNvSpPr>
            <a:spLocks noGrp="1"/>
          </p:cNvSpPr>
          <p:nvPr>
            <p:ph type="title"/>
          </p:nvPr>
        </p:nvSpPr>
        <p:spPr>
          <a:xfrm>
            <a:off x="630936" y="639520"/>
            <a:ext cx="3429000" cy="1719072"/>
          </a:xfrm>
        </p:spPr>
        <p:txBody>
          <a:bodyPr anchor="b">
            <a:normAutofit/>
          </a:bodyPr>
          <a:lstStyle/>
          <a:p>
            <a:r>
              <a:rPr lang="cs-CZ" sz="5400" dirty="0"/>
              <a:t>První slide</a:t>
            </a:r>
          </a:p>
        </p:txBody>
      </p:sp>
      <p:sp>
        <p:nvSpPr>
          <p:cNvPr id="14" name="sketch line">
            <a:extLst>
              <a:ext uri="{FF2B5EF4-FFF2-40B4-BE49-F238E27FC236}">
                <a16:creationId xmlns:a16="http://schemas.microsoft.com/office/drawing/2014/main" id="{CD8B4F24-440B-49E9-B85D-733523DC06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573756"/>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ontent Placeholder 8">
            <a:extLst>
              <a:ext uri="{FF2B5EF4-FFF2-40B4-BE49-F238E27FC236}">
                <a16:creationId xmlns:a16="http://schemas.microsoft.com/office/drawing/2014/main" id="{8B04661A-3E4D-77A9-0327-16F83F211C17}"/>
              </a:ext>
            </a:extLst>
          </p:cNvPr>
          <p:cNvSpPr>
            <a:spLocks noGrp="1"/>
          </p:cNvSpPr>
          <p:nvPr>
            <p:ph idx="1"/>
          </p:nvPr>
        </p:nvSpPr>
        <p:spPr>
          <a:xfrm>
            <a:off x="630936" y="2807208"/>
            <a:ext cx="3429000" cy="3410712"/>
          </a:xfrm>
        </p:spPr>
        <p:txBody>
          <a:bodyPr anchor="t">
            <a:normAutofit/>
          </a:bodyPr>
          <a:lstStyle/>
          <a:p>
            <a:pPr marL="0" indent="0">
              <a:buNone/>
            </a:pPr>
            <a:r>
              <a:rPr lang="cs-CZ" sz="2200" dirty="0"/>
              <a:t>Vybrat jedno ze dvou témat, buď</a:t>
            </a:r>
            <a:br>
              <a:rPr lang="cs-CZ" sz="2200" dirty="0"/>
            </a:br>
            <a:br>
              <a:rPr lang="cs-CZ" sz="2200" dirty="0"/>
            </a:br>
            <a:r>
              <a:rPr lang="cs-CZ" sz="2200" b="1" dirty="0"/>
              <a:t>Automatizace procesů </a:t>
            </a:r>
            <a:br>
              <a:rPr lang="cs-CZ" sz="2200" dirty="0"/>
            </a:br>
            <a:br>
              <a:rPr lang="cs-CZ" sz="2200" dirty="0"/>
            </a:br>
            <a:r>
              <a:rPr lang="cs-CZ" sz="2200" dirty="0"/>
              <a:t>nebo</a:t>
            </a:r>
            <a:br>
              <a:rPr lang="cs-CZ" sz="2200" dirty="0"/>
            </a:br>
            <a:br>
              <a:rPr lang="cs-CZ" sz="2200" dirty="0"/>
            </a:br>
            <a:r>
              <a:rPr lang="cs-CZ" sz="2200" b="1" dirty="0"/>
              <a:t>2D počítačová hra</a:t>
            </a:r>
            <a:endParaRPr lang="en-US" sz="2200" b="1" dirty="0"/>
          </a:p>
        </p:txBody>
      </p:sp>
      <p:pic>
        <p:nvPicPr>
          <p:cNvPr id="5" name="Zástupný obsah 4">
            <a:extLst>
              <a:ext uri="{FF2B5EF4-FFF2-40B4-BE49-F238E27FC236}">
                <a16:creationId xmlns:a16="http://schemas.microsoft.com/office/drawing/2014/main" id="{8C32E73B-1D0D-BC62-2AF5-AA8C5D6894CB}"/>
              </a:ext>
            </a:extLst>
          </p:cNvPr>
          <p:cNvPicPr>
            <a:picLocks noChangeAspect="1"/>
          </p:cNvPicPr>
          <p:nvPr/>
        </p:nvPicPr>
        <p:blipFill>
          <a:blip r:embed="rId2"/>
          <a:stretch>
            <a:fillRect/>
          </a:stretch>
        </p:blipFill>
        <p:spPr>
          <a:xfrm>
            <a:off x="4680206" y="691318"/>
            <a:ext cx="6903720" cy="5475363"/>
          </a:xfrm>
          <a:prstGeom prst="rect">
            <a:avLst/>
          </a:prstGeom>
        </p:spPr>
      </p:pic>
    </p:spTree>
    <p:extLst>
      <p:ext uri="{BB962C8B-B14F-4D97-AF65-F5344CB8AC3E}">
        <p14:creationId xmlns:p14="http://schemas.microsoft.com/office/powerpoint/2010/main" val="16712324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5AC1364A-3E3D-4F0D-8776-78AF3A270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F6642B2B-B38E-6C3A-1209-A98B46BEC14F}"/>
              </a:ext>
            </a:extLst>
          </p:cNvPr>
          <p:cNvSpPr>
            <a:spLocks noGrp="1"/>
          </p:cNvSpPr>
          <p:nvPr>
            <p:ph type="title"/>
          </p:nvPr>
        </p:nvSpPr>
        <p:spPr>
          <a:xfrm>
            <a:off x="4797501" y="329184"/>
            <a:ext cx="6755626" cy="1783080"/>
          </a:xfrm>
        </p:spPr>
        <p:txBody>
          <a:bodyPr vert="horz" lIns="91440" tIns="45720" rIns="91440" bIns="45720" rtlCol="0" anchor="b">
            <a:normAutofit/>
          </a:bodyPr>
          <a:lstStyle/>
          <a:p>
            <a:r>
              <a:rPr lang="en-US" sz="5400" dirty="0" err="1"/>
              <a:t>Vertikální</a:t>
            </a:r>
            <a:r>
              <a:rPr lang="en-US" sz="5400" dirty="0"/>
              <a:t> a </a:t>
            </a:r>
            <a:r>
              <a:rPr lang="en-US" sz="5400" dirty="0" err="1"/>
              <a:t>horizontální</a:t>
            </a:r>
            <a:r>
              <a:rPr lang="en-US" sz="5400" dirty="0"/>
              <a:t> </a:t>
            </a:r>
            <a:r>
              <a:rPr lang="en-US" sz="5400" dirty="0" err="1"/>
              <a:t>členění</a:t>
            </a:r>
            <a:r>
              <a:rPr lang="en-US" sz="5400" dirty="0"/>
              <a:t> </a:t>
            </a:r>
            <a:r>
              <a:rPr lang="cs-CZ" sz="5400" dirty="0"/>
              <a:t>textu</a:t>
            </a:r>
            <a:endParaRPr lang="en-US" sz="5400" dirty="0"/>
          </a:p>
        </p:txBody>
      </p:sp>
      <p:pic>
        <p:nvPicPr>
          <p:cNvPr id="5" name="Zástupný obsah 4" descr="Obsah obrázku text, snímek obrazovky, dokument, Písmo&#10;&#10;Popis byl vytvořen automaticky">
            <a:extLst>
              <a:ext uri="{FF2B5EF4-FFF2-40B4-BE49-F238E27FC236}">
                <a16:creationId xmlns:a16="http://schemas.microsoft.com/office/drawing/2014/main" id="{66914022-27A7-2FA6-D165-299675C6F33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47169" y="0"/>
            <a:ext cx="2959958" cy="3907536"/>
          </a:xfrm>
          <a:prstGeom prst="rect">
            <a:avLst/>
          </a:prstGeom>
        </p:spPr>
      </p:pic>
      <p:sp>
        <p:nvSpPr>
          <p:cNvPr id="16" name="sketchy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7494" y="2395728"/>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fický objekt 6" descr="Šipka s nepatrným zakřivením se souvislou výplní">
            <a:extLst>
              <a:ext uri="{FF2B5EF4-FFF2-40B4-BE49-F238E27FC236}">
                <a16:creationId xmlns:a16="http://schemas.microsoft.com/office/drawing/2014/main" id="{1FADED89-8F73-4B0C-A69A-D4ECE022E63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268603" y="4149598"/>
            <a:ext cx="2098802" cy="2098802"/>
          </a:xfrm>
          <a:prstGeom prst="rect">
            <a:avLst/>
          </a:prstGeom>
        </p:spPr>
      </p:pic>
      <p:sp>
        <p:nvSpPr>
          <p:cNvPr id="9" name="TextovéPole 8">
            <a:extLst>
              <a:ext uri="{FF2B5EF4-FFF2-40B4-BE49-F238E27FC236}">
                <a16:creationId xmlns:a16="http://schemas.microsoft.com/office/drawing/2014/main" id="{A53FEC48-9AFB-8A8A-68AD-650DF8BBDE66}"/>
              </a:ext>
            </a:extLst>
          </p:cNvPr>
          <p:cNvSpPr txBox="1"/>
          <p:nvPr/>
        </p:nvSpPr>
        <p:spPr>
          <a:xfrm>
            <a:off x="4797494" y="2706624"/>
            <a:ext cx="6755626" cy="3483864"/>
          </a:xfrm>
          <a:prstGeom prst="rect">
            <a:avLst/>
          </a:prstGeom>
        </p:spPr>
        <p:txBody>
          <a:bodyPr vert="horz" lIns="91440" tIns="45720" rIns="91440" bIns="45720" rtlCol="0">
            <a:normAutofit/>
          </a:bodyPr>
          <a:lstStyle/>
          <a:p>
            <a:pPr indent="-228600" fontAlgn="base">
              <a:lnSpc>
                <a:spcPct val="90000"/>
              </a:lnSpc>
              <a:spcAft>
                <a:spcPts val="600"/>
              </a:spcAft>
              <a:buFont typeface="Arial" panose="020B0604020202020204" pitchFamily="34" charset="0"/>
              <a:buChar char="•"/>
            </a:pPr>
            <a:r>
              <a:rPr lang="en-US" sz="1700" b="0" i="0" dirty="0">
                <a:effectLst/>
              </a:rPr>
              <a:t>​</a:t>
            </a:r>
            <a:r>
              <a:rPr lang="en-US" sz="1700" b="0" i="0" dirty="0" err="1">
                <a:effectLst/>
              </a:rPr>
              <a:t>Herní</a:t>
            </a:r>
            <a:r>
              <a:rPr lang="en-US" sz="1700" b="0" i="0" dirty="0">
                <a:effectLst/>
              </a:rPr>
              <a:t> </a:t>
            </a:r>
            <a:r>
              <a:rPr lang="en-US" sz="1700" b="0" i="0" dirty="0" err="1">
                <a:effectLst/>
              </a:rPr>
              <a:t>smyčka</a:t>
            </a:r>
            <a:endParaRPr lang="en-US" sz="1700" b="0" i="0" dirty="0">
              <a:effectLst/>
            </a:endParaRPr>
          </a:p>
          <a:p>
            <a:pPr indent="-228600" fontAlgn="base">
              <a:lnSpc>
                <a:spcPct val="90000"/>
              </a:lnSpc>
              <a:spcAft>
                <a:spcPts val="600"/>
              </a:spcAft>
              <a:buFont typeface="Arial" panose="020B0604020202020204" pitchFamily="34" charset="0"/>
              <a:buChar char="•"/>
            </a:pPr>
            <a:r>
              <a:rPr lang="en-US" sz="1700" b="0" i="0" dirty="0" err="1">
                <a:effectLst/>
              </a:rPr>
              <a:t>Grafické</a:t>
            </a:r>
            <a:r>
              <a:rPr lang="en-US" sz="1700" b="0" i="0" dirty="0">
                <a:effectLst/>
              </a:rPr>
              <a:t> </a:t>
            </a:r>
            <a:r>
              <a:rPr lang="en-US" sz="1700" b="0" i="0" dirty="0" err="1">
                <a:effectLst/>
              </a:rPr>
              <a:t>rozhraní</a:t>
            </a:r>
            <a:r>
              <a:rPr lang="en-US" sz="1700" b="0" i="0" dirty="0">
                <a:effectLst/>
              </a:rPr>
              <a:t> (</a:t>
            </a:r>
            <a:r>
              <a:rPr lang="en-US" sz="1700" b="0" i="0" dirty="0" err="1">
                <a:effectLst/>
              </a:rPr>
              <a:t>podkapitola</a:t>
            </a:r>
            <a:r>
              <a:rPr lang="en-US" sz="1700" b="0" i="0" dirty="0">
                <a:effectLst/>
              </a:rPr>
              <a:t> GIF </a:t>
            </a:r>
            <a:r>
              <a:rPr lang="en-US" sz="1700" b="0" i="0" dirty="0" err="1">
                <a:effectLst/>
              </a:rPr>
              <a:t>obrázek</a:t>
            </a:r>
            <a:r>
              <a:rPr lang="en-US" sz="1700" b="0" i="0" dirty="0">
                <a:effectLst/>
              </a:rPr>
              <a:t>)</a:t>
            </a:r>
            <a:endParaRPr lang="cs-CZ" sz="1700" b="0" i="0" dirty="0">
              <a:effectLst/>
            </a:endParaRPr>
          </a:p>
          <a:p>
            <a:pPr indent="-228600" fontAlgn="base">
              <a:lnSpc>
                <a:spcPct val="90000"/>
              </a:lnSpc>
              <a:spcAft>
                <a:spcPts val="600"/>
              </a:spcAft>
              <a:buFont typeface="Arial" panose="020B0604020202020204" pitchFamily="34" charset="0"/>
              <a:buChar char="•"/>
            </a:pPr>
            <a:r>
              <a:rPr lang="en-US" sz="1700" b="0" i="0" dirty="0" err="1">
                <a:effectLst/>
              </a:rPr>
              <a:t>Pohyb</a:t>
            </a:r>
            <a:r>
              <a:rPr lang="en-US" sz="1700" b="0" i="0" dirty="0">
                <a:effectLst/>
              </a:rPr>
              <a:t> </a:t>
            </a:r>
            <a:r>
              <a:rPr lang="en-US" sz="1700" b="0" i="0" dirty="0" err="1">
                <a:effectLst/>
              </a:rPr>
              <a:t>hráče</a:t>
            </a:r>
            <a:endParaRPr lang="en-US" sz="1700" b="0" i="0" dirty="0">
              <a:effectLst/>
            </a:endParaRPr>
          </a:p>
          <a:p>
            <a:pPr indent="-228600" fontAlgn="base">
              <a:lnSpc>
                <a:spcPct val="90000"/>
              </a:lnSpc>
              <a:spcAft>
                <a:spcPts val="600"/>
              </a:spcAft>
              <a:buFont typeface="Arial" panose="020B0604020202020204" pitchFamily="34" charset="0"/>
              <a:buChar char="•"/>
            </a:pPr>
            <a:r>
              <a:rPr lang="en-US" sz="1700" b="0" i="0" dirty="0" err="1">
                <a:effectLst/>
              </a:rPr>
              <a:t>Kolize</a:t>
            </a:r>
            <a:endParaRPr lang="en-US" sz="1700" b="0" i="0" dirty="0">
              <a:effectLst/>
            </a:endParaRPr>
          </a:p>
          <a:p>
            <a:pPr indent="-228600" fontAlgn="base">
              <a:lnSpc>
                <a:spcPct val="90000"/>
              </a:lnSpc>
              <a:spcAft>
                <a:spcPts val="600"/>
              </a:spcAft>
              <a:buFont typeface="Arial" panose="020B0604020202020204" pitchFamily="34" charset="0"/>
              <a:buChar char="•"/>
            </a:pPr>
            <a:r>
              <a:rPr lang="en-US" sz="1700" b="0" i="0" dirty="0" err="1">
                <a:effectLst/>
              </a:rPr>
              <a:t>Umělá</a:t>
            </a:r>
            <a:r>
              <a:rPr lang="en-US" sz="1700" b="0" i="0" dirty="0">
                <a:effectLst/>
              </a:rPr>
              <a:t> </a:t>
            </a:r>
            <a:r>
              <a:rPr lang="en-US" sz="1700" b="0" i="0" dirty="0" err="1">
                <a:effectLst/>
              </a:rPr>
              <a:t>inteligence</a:t>
            </a:r>
            <a:r>
              <a:rPr lang="en-US" sz="1700" b="0" i="0" dirty="0">
                <a:effectLst/>
              </a:rPr>
              <a:t> </a:t>
            </a:r>
            <a:r>
              <a:rPr lang="en-US" sz="1700" b="0" i="0" dirty="0" err="1">
                <a:effectLst/>
              </a:rPr>
              <a:t>nepřítele</a:t>
            </a:r>
            <a:endParaRPr lang="en-US" sz="1700" b="0" i="0" dirty="0">
              <a:effectLst/>
            </a:endParaRPr>
          </a:p>
          <a:p>
            <a:pPr indent="-228600" fontAlgn="base">
              <a:lnSpc>
                <a:spcPct val="90000"/>
              </a:lnSpc>
              <a:spcAft>
                <a:spcPts val="600"/>
              </a:spcAft>
              <a:buFont typeface="Arial" panose="020B0604020202020204" pitchFamily="34" charset="0"/>
              <a:buChar char="•"/>
            </a:pPr>
            <a:r>
              <a:rPr lang="en-US" sz="1700" b="0" i="0" dirty="0" err="1">
                <a:effectLst/>
              </a:rPr>
              <a:t>Abstraktní</a:t>
            </a:r>
            <a:r>
              <a:rPr lang="en-US" sz="1700" b="0" i="0" dirty="0">
                <a:effectLst/>
              </a:rPr>
              <a:t> </a:t>
            </a:r>
            <a:r>
              <a:rPr lang="en-US" sz="1700" b="0" i="0" dirty="0" err="1">
                <a:effectLst/>
              </a:rPr>
              <a:t>třída</a:t>
            </a:r>
            <a:endParaRPr lang="en-US" sz="1700" b="0" i="0" dirty="0">
              <a:effectLst/>
            </a:endParaRPr>
          </a:p>
          <a:p>
            <a:pPr indent="-228600" fontAlgn="base">
              <a:lnSpc>
                <a:spcPct val="90000"/>
              </a:lnSpc>
              <a:spcAft>
                <a:spcPts val="600"/>
              </a:spcAft>
              <a:buFont typeface="Arial" panose="020B0604020202020204" pitchFamily="34" charset="0"/>
              <a:buChar char="•"/>
            </a:pPr>
            <a:r>
              <a:rPr lang="en-US" sz="1700" b="0" i="0" dirty="0" err="1">
                <a:effectLst/>
              </a:rPr>
              <a:t>Souřadnice</a:t>
            </a:r>
            <a:endParaRPr lang="en-US" sz="1700" b="0" i="0" dirty="0">
              <a:effectLst/>
            </a:endParaRPr>
          </a:p>
          <a:p>
            <a:pPr indent="-228600" fontAlgn="base">
              <a:lnSpc>
                <a:spcPct val="90000"/>
              </a:lnSpc>
              <a:spcAft>
                <a:spcPts val="600"/>
              </a:spcAft>
              <a:buFont typeface="Arial" panose="020B0604020202020204" pitchFamily="34" charset="0"/>
              <a:buChar char="•"/>
            </a:pPr>
            <a:r>
              <a:rPr lang="en-US" sz="1700" b="0" i="0" dirty="0" err="1">
                <a:effectLst/>
              </a:rPr>
              <a:t>Dědičnost</a:t>
            </a:r>
            <a:endParaRPr lang="en-US" sz="1700" b="0" i="0" dirty="0">
              <a:effectLst/>
            </a:endParaRPr>
          </a:p>
          <a:p>
            <a:pPr indent="-228600" fontAlgn="base">
              <a:lnSpc>
                <a:spcPct val="90000"/>
              </a:lnSpc>
              <a:spcAft>
                <a:spcPts val="600"/>
              </a:spcAft>
              <a:buFont typeface="Arial" panose="020B0604020202020204" pitchFamily="34" charset="0"/>
              <a:buChar char="•"/>
            </a:pPr>
            <a:r>
              <a:rPr lang="en-US" sz="1700" b="0" i="0" dirty="0" err="1">
                <a:effectLst/>
              </a:rPr>
              <a:t>Zápis</a:t>
            </a:r>
            <a:r>
              <a:rPr lang="en-US" sz="1700" b="0" i="0" dirty="0">
                <a:effectLst/>
              </a:rPr>
              <a:t> do </a:t>
            </a:r>
            <a:r>
              <a:rPr lang="en-US" sz="1700" b="0" i="0" dirty="0" err="1">
                <a:effectLst/>
              </a:rPr>
              <a:t>textového</a:t>
            </a:r>
            <a:r>
              <a:rPr lang="en-US" sz="1700" b="0" i="0" dirty="0">
                <a:effectLst/>
              </a:rPr>
              <a:t> </a:t>
            </a:r>
            <a:r>
              <a:rPr lang="en-US" sz="1700" b="0" i="0" dirty="0" err="1">
                <a:effectLst/>
              </a:rPr>
              <a:t>souboru</a:t>
            </a:r>
            <a:endParaRPr lang="en-US" sz="1700" b="0" i="0" dirty="0">
              <a:effectLst/>
            </a:endParaRPr>
          </a:p>
          <a:p>
            <a:pPr indent="-228600" fontAlgn="base">
              <a:lnSpc>
                <a:spcPct val="90000"/>
              </a:lnSpc>
              <a:spcAft>
                <a:spcPts val="600"/>
              </a:spcAft>
              <a:buFont typeface="Arial" panose="020B0604020202020204" pitchFamily="34" charset="0"/>
              <a:buChar char="•"/>
            </a:pPr>
            <a:r>
              <a:rPr lang="en-US" sz="1700" b="0" i="0" dirty="0" err="1">
                <a:effectLst/>
              </a:rPr>
              <a:t>Animace</a:t>
            </a:r>
            <a:r>
              <a:rPr lang="en-US" sz="1700" b="0" i="0" dirty="0">
                <a:effectLst/>
              </a:rPr>
              <a:t> </a:t>
            </a:r>
            <a:r>
              <a:rPr lang="en-US" sz="1700" b="0" i="0" dirty="0" err="1">
                <a:effectLst/>
              </a:rPr>
              <a:t>pádu</a:t>
            </a:r>
            <a:endParaRPr lang="en-US" sz="1700" b="0" i="0" dirty="0">
              <a:effectLst/>
            </a:endParaRPr>
          </a:p>
          <a:p>
            <a:pPr indent="-228600" fontAlgn="base">
              <a:lnSpc>
                <a:spcPct val="90000"/>
              </a:lnSpc>
              <a:spcAft>
                <a:spcPts val="600"/>
              </a:spcAft>
              <a:buFont typeface="Arial" panose="020B0604020202020204" pitchFamily="34" charset="0"/>
              <a:buChar char="•"/>
            </a:pPr>
            <a:r>
              <a:rPr lang="en-US" sz="1700" b="0" i="0" dirty="0" err="1">
                <a:effectLst/>
              </a:rPr>
              <a:t>Hudba</a:t>
            </a:r>
            <a:endParaRPr lang="en-US" sz="1700" b="0" i="0" dirty="0">
              <a:effectLst/>
            </a:endParaRPr>
          </a:p>
        </p:txBody>
      </p:sp>
    </p:spTree>
    <p:extLst>
      <p:ext uri="{BB962C8B-B14F-4D97-AF65-F5344CB8AC3E}">
        <p14:creationId xmlns:p14="http://schemas.microsoft.com/office/powerpoint/2010/main" val="24576119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Slide Background">
            <a:extLst>
              <a:ext uri="{FF2B5EF4-FFF2-40B4-BE49-F238E27FC236}">
                <a16:creationId xmlns:a16="http://schemas.microsoft.com/office/drawing/2014/main" id="{3ECBE1F1-D69B-4AFA-ABD5-8E41720EF6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Osvětlená technologická síť na tmavém pozadí">
            <a:extLst>
              <a:ext uri="{FF2B5EF4-FFF2-40B4-BE49-F238E27FC236}">
                <a16:creationId xmlns:a16="http://schemas.microsoft.com/office/drawing/2014/main" id="{BC7C2C15-B13C-9DB3-EE9A-8E19AC5B77B2}"/>
              </a:ext>
            </a:extLst>
          </p:cNvPr>
          <p:cNvPicPr>
            <a:picLocks noChangeAspect="1"/>
          </p:cNvPicPr>
          <p:nvPr/>
        </p:nvPicPr>
        <p:blipFill rotWithShape="1">
          <a:blip r:embed="rId2"/>
          <a:srcRect l="25397" r="30228"/>
          <a:stretch/>
        </p:blipFill>
        <p:spPr>
          <a:xfrm>
            <a:off x="-1" y="-2"/>
            <a:ext cx="5410198" cy="6858002"/>
          </a:xfrm>
          <a:prstGeom prst="rect">
            <a:avLst/>
          </a:prstGeom>
        </p:spPr>
      </p:pic>
      <p:sp useBgFill="1">
        <p:nvSpPr>
          <p:cNvPr id="18" name="Rectangle 17">
            <a:extLst>
              <a:ext uri="{FF2B5EF4-FFF2-40B4-BE49-F238E27FC236}">
                <a16:creationId xmlns:a16="http://schemas.microsoft.com/office/drawing/2014/main" id="{603A6265-E10C-4B85-9C20-E75FCAF9CC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0197" y="-1"/>
            <a:ext cx="6781802" cy="2286000"/>
          </a:xfrm>
          <a:prstGeom prst="rect">
            <a:avLst/>
          </a:prstGeom>
          <a:ln>
            <a:noFill/>
          </a:ln>
          <a:effectLst>
            <a:outerShdw blurRad="355600" dist="152400" sx="95000" sy="95000" algn="t" rotWithShape="0">
              <a:srgbClr val="000000">
                <a:alpha val="29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1401F6AC-A5D2-BC2E-8978-3121D0D28C45}"/>
              </a:ext>
            </a:extLst>
          </p:cNvPr>
          <p:cNvSpPr>
            <a:spLocks noGrp="1"/>
          </p:cNvSpPr>
          <p:nvPr>
            <p:ph type="title"/>
          </p:nvPr>
        </p:nvSpPr>
        <p:spPr>
          <a:xfrm>
            <a:off x="6115317" y="405685"/>
            <a:ext cx="5464968" cy="1559301"/>
          </a:xfrm>
        </p:spPr>
        <p:txBody>
          <a:bodyPr>
            <a:normAutofit/>
          </a:bodyPr>
          <a:lstStyle/>
          <a:p>
            <a:r>
              <a:rPr lang="cs-CZ" sz="4000"/>
              <a:t>Struktura tříd</a:t>
            </a:r>
          </a:p>
        </p:txBody>
      </p:sp>
      <p:sp>
        <p:nvSpPr>
          <p:cNvPr id="3" name="Zástupný obsah 2">
            <a:extLst>
              <a:ext uri="{FF2B5EF4-FFF2-40B4-BE49-F238E27FC236}">
                <a16:creationId xmlns:a16="http://schemas.microsoft.com/office/drawing/2014/main" id="{32873523-82EF-A3E5-E8F1-333B7150C605}"/>
              </a:ext>
            </a:extLst>
          </p:cNvPr>
          <p:cNvSpPr>
            <a:spLocks noGrp="1"/>
          </p:cNvSpPr>
          <p:nvPr>
            <p:ph idx="1"/>
          </p:nvPr>
        </p:nvSpPr>
        <p:spPr>
          <a:xfrm>
            <a:off x="6115317" y="2743200"/>
            <a:ext cx="5247340" cy="3496878"/>
          </a:xfrm>
        </p:spPr>
        <p:txBody>
          <a:bodyPr anchor="ctr">
            <a:normAutofit/>
          </a:bodyPr>
          <a:lstStyle/>
          <a:p>
            <a:pPr marL="0" indent="0">
              <a:buNone/>
            </a:pPr>
            <a:r>
              <a:rPr lang="cs-CZ" sz="2000" dirty="0">
                <a:solidFill>
                  <a:srgbClr val="FF0000"/>
                </a:solidFill>
              </a:rPr>
              <a:t>KAPITOLA 2</a:t>
            </a:r>
          </a:p>
          <a:p>
            <a:pPr marL="0" indent="0">
              <a:buNone/>
            </a:pPr>
            <a:endParaRPr lang="cs-CZ" sz="2000" dirty="0"/>
          </a:p>
          <a:p>
            <a:pPr marL="0" indent="0">
              <a:buNone/>
            </a:pPr>
            <a:r>
              <a:rPr lang="cs-CZ" sz="2000" dirty="0"/>
              <a:t>Popis struktury tříd v analýze projektu jako podkapitola diagramu tříd (v podstatě stylem dokumentace)</a:t>
            </a:r>
          </a:p>
          <a:p>
            <a:pPr marL="0" indent="0">
              <a:buNone/>
            </a:pPr>
            <a:endParaRPr lang="cs-CZ" sz="2000" dirty="0"/>
          </a:p>
          <a:p>
            <a:pPr marL="0" indent="0">
              <a:buNone/>
            </a:pPr>
            <a:endParaRPr lang="cs-CZ" sz="2000" dirty="0"/>
          </a:p>
          <a:p>
            <a:pPr marL="0" indent="0">
              <a:buNone/>
            </a:pPr>
            <a:endParaRPr lang="cs-CZ" sz="2000" dirty="0"/>
          </a:p>
        </p:txBody>
      </p:sp>
    </p:spTree>
    <p:extLst>
      <p:ext uri="{BB962C8B-B14F-4D97-AF65-F5344CB8AC3E}">
        <p14:creationId xmlns:p14="http://schemas.microsoft.com/office/powerpoint/2010/main" val="21274016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C8E98DB7-4CD7-6F67-2EF6-C8B862A36F73}"/>
              </a:ext>
            </a:extLst>
          </p:cNvPr>
          <p:cNvSpPr>
            <a:spLocks noGrp="1"/>
          </p:cNvSpPr>
          <p:nvPr>
            <p:ph type="title"/>
          </p:nvPr>
        </p:nvSpPr>
        <p:spPr>
          <a:xfrm>
            <a:off x="630936" y="639520"/>
            <a:ext cx="3429000" cy="1719072"/>
          </a:xfrm>
        </p:spPr>
        <p:txBody>
          <a:bodyPr anchor="b">
            <a:normAutofit/>
          </a:bodyPr>
          <a:lstStyle/>
          <a:p>
            <a:r>
              <a:rPr lang="cs-CZ" sz="3800"/>
              <a:t>Výkladový slohový postup</a:t>
            </a:r>
          </a:p>
        </p:txBody>
      </p:sp>
      <p:sp>
        <p:nvSpPr>
          <p:cNvPr id="14" name="sketch line">
            <a:extLst>
              <a:ext uri="{FF2B5EF4-FFF2-40B4-BE49-F238E27FC236}">
                <a16:creationId xmlns:a16="http://schemas.microsoft.com/office/drawing/2014/main" id="{CD8B4F24-440B-49E9-B85D-733523DC06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573756"/>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ontent Placeholder 8">
            <a:extLst>
              <a:ext uri="{FF2B5EF4-FFF2-40B4-BE49-F238E27FC236}">
                <a16:creationId xmlns:a16="http://schemas.microsoft.com/office/drawing/2014/main" id="{0B660858-D5F5-6A94-21E9-84237E8E3543}"/>
              </a:ext>
            </a:extLst>
          </p:cNvPr>
          <p:cNvSpPr>
            <a:spLocks noGrp="1"/>
          </p:cNvSpPr>
          <p:nvPr>
            <p:ph idx="1"/>
          </p:nvPr>
        </p:nvSpPr>
        <p:spPr>
          <a:xfrm>
            <a:off x="630936" y="2807208"/>
            <a:ext cx="3429000" cy="3410712"/>
          </a:xfrm>
        </p:spPr>
        <p:txBody>
          <a:bodyPr anchor="t">
            <a:normAutofit/>
          </a:bodyPr>
          <a:lstStyle/>
          <a:p>
            <a:r>
              <a:rPr lang="cs-CZ" sz="2200" b="1" dirty="0"/>
              <a:t>Nelze používat formát </a:t>
            </a:r>
            <a:br>
              <a:rPr lang="cs-CZ" sz="2200" b="1" dirty="0"/>
            </a:br>
            <a:r>
              <a:rPr lang="cs-CZ" sz="2200" b="1" dirty="0"/>
              <a:t>Pojem: vysvětlení !!!</a:t>
            </a:r>
            <a:endParaRPr lang="en-US" sz="2200" b="1" dirty="0"/>
          </a:p>
        </p:txBody>
      </p:sp>
      <p:pic>
        <p:nvPicPr>
          <p:cNvPr id="5" name="Zástupný obsah 4">
            <a:extLst>
              <a:ext uri="{FF2B5EF4-FFF2-40B4-BE49-F238E27FC236}">
                <a16:creationId xmlns:a16="http://schemas.microsoft.com/office/drawing/2014/main" id="{EA490976-6CF5-C172-F328-213E473CBB8C}"/>
              </a:ext>
            </a:extLst>
          </p:cNvPr>
          <p:cNvPicPr>
            <a:picLocks noChangeAspect="1"/>
          </p:cNvPicPr>
          <p:nvPr/>
        </p:nvPicPr>
        <p:blipFill>
          <a:blip r:embed="rId2"/>
          <a:stretch>
            <a:fillRect/>
          </a:stretch>
        </p:blipFill>
        <p:spPr>
          <a:xfrm>
            <a:off x="4654296" y="763055"/>
            <a:ext cx="6903720" cy="5331890"/>
          </a:xfrm>
          <a:prstGeom prst="rect">
            <a:avLst/>
          </a:prstGeom>
        </p:spPr>
      </p:pic>
    </p:spTree>
    <p:extLst>
      <p:ext uri="{BB962C8B-B14F-4D97-AF65-F5344CB8AC3E}">
        <p14:creationId xmlns:p14="http://schemas.microsoft.com/office/powerpoint/2010/main" val="6064151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A76631-3095-13AA-5809-49333F58E53E}"/>
              </a:ext>
            </a:extLst>
          </p:cNvPr>
          <p:cNvSpPr>
            <a:spLocks noGrp="1"/>
          </p:cNvSpPr>
          <p:nvPr>
            <p:ph type="title"/>
          </p:nvPr>
        </p:nvSpPr>
        <p:spPr/>
        <p:txBody>
          <a:bodyPr/>
          <a:lstStyle/>
          <a:p>
            <a:r>
              <a:rPr lang="cs-CZ" dirty="0"/>
              <a:t>V jinak české větě anglický neodborný výraz</a:t>
            </a:r>
          </a:p>
        </p:txBody>
      </p:sp>
      <p:sp>
        <p:nvSpPr>
          <p:cNvPr id="3" name="Zástupný obsah 2">
            <a:extLst>
              <a:ext uri="{FF2B5EF4-FFF2-40B4-BE49-F238E27FC236}">
                <a16:creationId xmlns:a16="http://schemas.microsoft.com/office/drawing/2014/main" id="{8686A224-90D3-CDDF-06F5-3A6258A18473}"/>
              </a:ext>
            </a:extLst>
          </p:cNvPr>
          <p:cNvSpPr>
            <a:spLocks noGrp="1"/>
          </p:cNvSpPr>
          <p:nvPr>
            <p:ph idx="1"/>
          </p:nvPr>
        </p:nvSpPr>
        <p:spPr>
          <a:xfrm>
            <a:off x="838200" y="2818683"/>
            <a:ext cx="4186084" cy="2618556"/>
          </a:xfrm>
        </p:spPr>
        <p:txBody>
          <a:bodyPr>
            <a:normAutofit/>
          </a:bodyPr>
          <a:lstStyle/>
          <a:p>
            <a:pPr marL="0" indent="0">
              <a:buNone/>
            </a:pPr>
            <a:r>
              <a:rPr lang="cs-CZ" sz="4400" dirty="0">
                <a:effectLst/>
                <a:latin typeface="Calibri" panose="020F0502020204030204" pitchFamily="34" charset="0"/>
                <a:ea typeface="Calibri" panose="020F0502020204030204" pitchFamily="34" charset="0"/>
                <a:cs typeface="Arial" panose="020B0604020202020204" pitchFamily="34" charset="0"/>
              </a:rPr>
              <a:t>V game se nachází </a:t>
            </a:r>
            <a:r>
              <a:rPr lang="cs-CZ" sz="4400" dirty="0" err="1">
                <a:effectLst/>
                <a:latin typeface="Calibri" panose="020F0502020204030204" pitchFamily="34" charset="0"/>
                <a:ea typeface="Calibri" panose="020F0502020204030204" pitchFamily="34" charset="0"/>
                <a:cs typeface="Arial" panose="020B0604020202020204" pitchFamily="34" charset="0"/>
              </a:rPr>
              <a:t>keyListener</a:t>
            </a:r>
            <a:r>
              <a:rPr lang="cs-CZ" sz="4400" dirty="0">
                <a:effectLst/>
                <a:latin typeface="Calibri" panose="020F0502020204030204" pitchFamily="34" charset="0"/>
                <a:ea typeface="Calibri" panose="020F0502020204030204" pitchFamily="34" charset="0"/>
                <a:cs typeface="Arial" panose="020B0604020202020204" pitchFamily="34" charset="0"/>
              </a:rPr>
              <a:t> a </a:t>
            </a:r>
            <a:r>
              <a:rPr lang="cs-CZ" sz="4400" dirty="0" err="1">
                <a:effectLst/>
                <a:latin typeface="Calibri" panose="020F0502020204030204" pitchFamily="34" charset="0"/>
                <a:ea typeface="Calibri" panose="020F0502020204030204" pitchFamily="34" charset="0"/>
                <a:cs typeface="Arial" panose="020B0604020202020204" pitchFamily="34" charset="0"/>
              </a:rPr>
              <a:t>mouseListener</a:t>
            </a:r>
            <a:r>
              <a:rPr lang="cs-CZ" sz="4400" dirty="0">
                <a:effectLst/>
                <a:latin typeface="Calibri" panose="020F0502020204030204" pitchFamily="34" charset="0"/>
                <a:ea typeface="Calibri" panose="020F0502020204030204" pitchFamily="34" charset="0"/>
                <a:cs typeface="Arial" panose="020B0604020202020204" pitchFamily="34" charset="0"/>
              </a:rPr>
              <a:t>.  </a:t>
            </a:r>
            <a:endParaRPr lang="cs-CZ" sz="8000" dirty="0"/>
          </a:p>
        </p:txBody>
      </p:sp>
      <p:sp>
        <p:nvSpPr>
          <p:cNvPr id="4" name="Zástupný obsah 2">
            <a:extLst>
              <a:ext uri="{FF2B5EF4-FFF2-40B4-BE49-F238E27FC236}">
                <a16:creationId xmlns:a16="http://schemas.microsoft.com/office/drawing/2014/main" id="{8D4904A9-8F1A-D982-60D9-37EB1157731B}"/>
              </a:ext>
            </a:extLst>
          </p:cNvPr>
          <p:cNvSpPr txBox="1">
            <a:spLocks/>
          </p:cNvSpPr>
          <p:nvPr/>
        </p:nvSpPr>
        <p:spPr>
          <a:xfrm>
            <a:off x="7037439" y="2818683"/>
            <a:ext cx="4186084" cy="2618556"/>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cs-CZ" sz="4000" dirty="0"/>
              <a:t>V řídící třídě projektu je vytvořeno rozhraní pro vstupy z klávesnice a myši.</a:t>
            </a:r>
          </a:p>
        </p:txBody>
      </p:sp>
      <p:pic>
        <p:nvPicPr>
          <p:cNvPr id="6" name="Grafický objekt 5" descr="Šipka s nepatrným zakřivením se souvislou výplní">
            <a:extLst>
              <a:ext uri="{FF2B5EF4-FFF2-40B4-BE49-F238E27FC236}">
                <a16:creationId xmlns:a16="http://schemas.microsoft.com/office/drawing/2014/main" id="{F1FECA8C-5F16-E1D8-8A77-800C1F0A60D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32913" y="3078560"/>
            <a:ext cx="2098802" cy="2098802"/>
          </a:xfrm>
          <a:prstGeom prst="rect">
            <a:avLst/>
          </a:prstGeom>
        </p:spPr>
      </p:pic>
    </p:spTree>
    <p:extLst>
      <p:ext uri="{BB962C8B-B14F-4D97-AF65-F5344CB8AC3E}">
        <p14:creationId xmlns:p14="http://schemas.microsoft.com/office/powerpoint/2010/main" val="24206206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A76631-3095-13AA-5809-49333F58E53E}"/>
              </a:ext>
            </a:extLst>
          </p:cNvPr>
          <p:cNvSpPr>
            <a:spLocks noGrp="1"/>
          </p:cNvSpPr>
          <p:nvPr>
            <p:ph type="title"/>
          </p:nvPr>
        </p:nvSpPr>
        <p:spPr/>
        <p:txBody>
          <a:bodyPr/>
          <a:lstStyle/>
          <a:p>
            <a:r>
              <a:rPr lang="cs-CZ" dirty="0"/>
              <a:t>Zbytečná výplň</a:t>
            </a:r>
          </a:p>
        </p:txBody>
      </p:sp>
      <p:sp>
        <p:nvSpPr>
          <p:cNvPr id="3" name="Zástupný obsah 2">
            <a:extLst>
              <a:ext uri="{FF2B5EF4-FFF2-40B4-BE49-F238E27FC236}">
                <a16:creationId xmlns:a16="http://schemas.microsoft.com/office/drawing/2014/main" id="{8686A224-90D3-CDDF-06F5-3A6258A18473}"/>
              </a:ext>
            </a:extLst>
          </p:cNvPr>
          <p:cNvSpPr>
            <a:spLocks noGrp="1"/>
          </p:cNvSpPr>
          <p:nvPr>
            <p:ph idx="1"/>
          </p:nvPr>
        </p:nvSpPr>
        <p:spPr>
          <a:xfrm>
            <a:off x="838200" y="2275029"/>
            <a:ext cx="4186084" cy="2618556"/>
          </a:xfrm>
        </p:spPr>
        <p:txBody>
          <a:bodyPr>
            <a:normAutofit/>
          </a:bodyPr>
          <a:lstStyle/>
          <a:p>
            <a:pPr marL="0" indent="0" algn="l">
              <a:spcAft>
                <a:spcPts val="600"/>
              </a:spcAft>
              <a:buNone/>
            </a:pPr>
            <a:r>
              <a:rPr lang="cs-CZ" sz="3200" dirty="0">
                <a:effectLst/>
                <a:ea typeface="Calibri" panose="020F0502020204030204" pitchFamily="34" charset="0"/>
                <a:cs typeface="Times New Roman" panose="02020603050405020304" pitchFamily="18" charset="0"/>
              </a:rPr>
              <a:t>Cíl při tomto projektu byl </a:t>
            </a:r>
            <a:r>
              <a:rPr lang="cs-CZ" sz="3200" b="1" dirty="0">
                <a:solidFill>
                  <a:srgbClr val="FF0000"/>
                </a:solidFill>
                <a:effectLst>
                  <a:outerShdw blurRad="38100" dist="38100" dir="2700000" algn="tl">
                    <a:srgbClr val="000000">
                      <a:alpha val="43137"/>
                    </a:srgbClr>
                  </a:outerShdw>
                </a:effectLst>
                <a:ea typeface="Calibri" panose="020F0502020204030204" pitchFamily="34" charset="0"/>
                <a:cs typeface="Times New Roman" panose="02020603050405020304" pitchFamily="18" charset="0"/>
              </a:rPr>
              <a:t>jasný, a to </a:t>
            </a:r>
            <a:r>
              <a:rPr lang="cs-CZ" sz="3200" dirty="0">
                <a:effectLst/>
                <a:ea typeface="Calibri" panose="020F0502020204030204" pitchFamily="34" charset="0"/>
                <a:cs typeface="Times New Roman" panose="02020603050405020304" pitchFamily="18" charset="0"/>
              </a:rPr>
              <a:t>naprogramovat jednoduchou hru pro jednoho hráče.</a:t>
            </a:r>
          </a:p>
        </p:txBody>
      </p:sp>
      <p:sp>
        <p:nvSpPr>
          <p:cNvPr id="4" name="Zástupný obsah 2">
            <a:extLst>
              <a:ext uri="{FF2B5EF4-FFF2-40B4-BE49-F238E27FC236}">
                <a16:creationId xmlns:a16="http://schemas.microsoft.com/office/drawing/2014/main" id="{8D4904A9-8F1A-D982-60D9-37EB1157731B}"/>
              </a:ext>
            </a:extLst>
          </p:cNvPr>
          <p:cNvSpPr txBox="1">
            <a:spLocks/>
          </p:cNvSpPr>
          <p:nvPr/>
        </p:nvSpPr>
        <p:spPr>
          <a:xfrm>
            <a:off x="7037439" y="2276240"/>
            <a:ext cx="4186084" cy="2618556"/>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spcAft>
                <a:spcPts val="600"/>
              </a:spcAft>
              <a:buNone/>
            </a:pPr>
            <a:r>
              <a:rPr lang="cs-CZ" sz="4000" dirty="0">
                <a:effectLst/>
                <a:ea typeface="Calibri" panose="020F0502020204030204" pitchFamily="34" charset="0"/>
                <a:cs typeface="Times New Roman" panose="02020603050405020304" pitchFamily="18" charset="0"/>
              </a:rPr>
              <a:t>Cíl při tomto projektu byl naprogramovat jednoduchou hru pro jednoho hráče.</a:t>
            </a:r>
          </a:p>
        </p:txBody>
      </p:sp>
      <p:pic>
        <p:nvPicPr>
          <p:cNvPr id="6" name="Grafický objekt 5" descr="Šipka s nepatrným zakřivením se souvislou výplní">
            <a:extLst>
              <a:ext uri="{FF2B5EF4-FFF2-40B4-BE49-F238E27FC236}">
                <a16:creationId xmlns:a16="http://schemas.microsoft.com/office/drawing/2014/main" id="{F1FECA8C-5F16-E1D8-8A77-800C1F0A60D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82074" y="2599346"/>
            <a:ext cx="2098802" cy="2098802"/>
          </a:xfrm>
          <a:prstGeom prst="rect">
            <a:avLst/>
          </a:prstGeom>
        </p:spPr>
      </p:pic>
      <p:sp>
        <p:nvSpPr>
          <p:cNvPr id="5" name="TextovéPole 4">
            <a:extLst>
              <a:ext uri="{FF2B5EF4-FFF2-40B4-BE49-F238E27FC236}">
                <a16:creationId xmlns:a16="http://schemas.microsoft.com/office/drawing/2014/main" id="{F7952C83-7BF1-FC01-C2D8-2AB7B6758144}"/>
              </a:ext>
            </a:extLst>
          </p:cNvPr>
          <p:cNvSpPr txBox="1"/>
          <p:nvPr/>
        </p:nvSpPr>
        <p:spPr>
          <a:xfrm>
            <a:off x="3151238" y="5364015"/>
            <a:ext cx="5889523" cy="400110"/>
          </a:xfrm>
          <a:prstGeom prst="rect">
            <a:avLst/>
          </a:prstGeom>
          <a:noFill/>
        </p:spPr>
        <p:txBody>
          <a:bodyPr wrap="square" rtlCol="0">
            <a:spAutoFit/>
          </a:bodyPr>
          <a:lstStyle/>
          <a:p>
            <a:r>
              <a:rPr lang="cs-CZ" sz="2000" i="1" dirty="0"/>
              <a:t>Stále je cíl příliš obecný, cíl by měl být konkrétnější.</a:t>
            </a:r>
          </a:p>
        </p:txBody>
      </p:sp>
    </p:spTree>
    <p:extLst>
      <p:ext uri="{BB962C8B-B14F-4D97-AF65-F5344CB8AC3E}">
        <p14:creationId xmlns:p14="http://schemas.microsoft.com/office/powerpoint/2010/main" val="10688663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Grafický objekt 5" descr="Vykřičník se souvislou výplní">
            <a:extLst>
              <a:ext uri="{FF2B5EF4-FFF2-40B4-BE49-F238E27FC236}">
                <a16:creationId xmlns:a16="http://schemas.microsoft.com/office/drawing/2014/main" id="{6654BE61-50E6-15DC-FF1B-0A7E965F8B5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63929" y="1116397"/>
            <a:ext cx="4989871" cy="4989871"/>
          </a:xfrm>
          <a:prstGeom prst="rect">
            <a:avLst/>
          </a:prstGeom>
        </p:spPr>
      </p:pic>
      <p:sp>
        <p:nvSpPr>
          <p:cNvPr id="2" name="Nadpis 1">
            <a:extLst>
              <a:ext uri="{FF2B5EF4-FFF2-40B4-BE49-F238E27FC236}">
                <a16:creationId xmlns:a16="http://schemas.microsoft.com/office/drawing/2014/main" id="{FBA76631-3095-13AA-5809-49333F58E53E}"/>
              </a:ext>
            </a:extLst>
          </p:cNvPr>
          <p:cNvSpPr>
            <a:spLocks noGrp="1"/>
          </p:cNvSpPr>
          <p:nvPr>
            <p:ph type="title"/>
          </p:nvPr>
        </p:nvSpPr>
        <p:spPr>
          <a:xfrm>
            <a:off x="838200" y="453616"/>
            <a:ext cx="10515600" cy="1325563"/>
          </a:xfrm>
        </p:spPr>
        <p:txBody>
          <a:bodyPr/>
          <a:lstStyle/>
          <a:p>
            <a:r>
              <a:rPr lang="cs-CZ" b="1" dirty="0">
                <a:solidFill>
                  <a:srgbClr val="FF0000"/>
                </a:solidFill>
              </a:rPr>
              <a:t>Vaše dojmy do odborného textu nepatří!</a:t>
            </a:r>
            <a:br>
              <a:rPr lang="cs-CZ" b="1" dirty="0">
                <a:solidFill>
                  <a:srgbClr val="FF0000"/>
                </a:solidFill>
              </a:rPr>
            </a:br>
            <a:r>
              <a:rPr lang="cs-CZ" b="1" dirty="0">
                <a:solidFill>
                  <a:srgbClr val="FF0000"/>
                </a:solidFill>
                <a:effectLst>
                  <a:outerShdw blurRad="38100" dist="38100" dir="2700000" algn="tl">
                    <a:srgbClr val="000000">
                      <a:alpha val="43137"/>
                    </a:srgbClr>
                  </a:outerShdw>
                </a:effectLst>
              </a:rPr>
              <a:t>A určitě ne do kapitoly 1!</a:t>
            </a:r>
          </a:p>
        </p:txBody>
      </p:sp>
      <p:sp>
        <p:nvSpPr>
          <p:cNvPr id="3" name="Zástupný obsah 2">
            <a:extLst>
              <a:ext uri="{FF2B5EF4-FFF2-40B4-BE49-F238E27FC236}">
                <a16:creationId xmlns:a16="http://schemas.microsoft.com/office/drawing/2014/main" id="{8686A224-90D3-CDDF-06F5-3A6258A18473}"/>
              </a:ext>
            </a:extLst>
          </p:cNvPr>
          <p:cNvSpPr>
            <a:spLocks noGrp="1"/>
          </p:cNvSpPr>
          <p:nvPr>
            <p:ph idx="1"/>
          </p:nvPr>
        </p:nvSpPr>
        <p:spPr>
          <a:xfrm>
            <a:off x="838200" y="2126225"/>
            <a:ext cx="10596717" cy="1836175"/>
          </a:xfrm>
        </p:spPr>
        <p:txBody>
          <a:bodyPr>
            <a:normAutofit/>
          </a:bodyPr>
          <a:lstStyle/>
          <a:p>
            <a:pPr marL="0" indent="0" algn="just">
              <a:lnSpc>
                <a:spcPct val="100000"/>
              </a:lnSpc>
              <a:spcBef>
                <a:spcPts val="600"/>
              </a:spcBef>
              <a:spcAft>
                <a:spcPts val="600"/>
              </a:spcAft>
              <a:buNone/>
            </a:pPr>
            <a:r>
              <a:rPr lang="cs-CZ" sz="3600" b="0" i="0" dirty="0">
                <a:solidFill>
                  <a:srgbClr val="000000"/>
                </a:solidFill>
                <a:effectLst/>
              </a:rPr>
              <a:t>Hra by měla být spíše lehčí, jelikož jsem se nepouštěl do složitějších kódů kvůli nedostatku hlubších znalostí v programování.</a:t>
            </a:r>
            <a:endParaRPr lang="cs-CZ" sz="4800" dirty="0">
              <a:effectLst/>
              <a:ea typeface="Aptos" panose="020B0004020202020204" pitchFamily="34" charset="0"/>
              <a:cs typeface="Arial" panose="020B0604020202020204" pitchFamily="34" charset="0"/>
            </a:endParaRPr>
          </a:p>
        </p:txBody>
      </p:sp>
      <p:sp>
        <p:nvSpPr>
          <p:cNvPr id="5" name="TextovéPole 4">
            <a:extLst>
              <a:ext uri="{FF2B5EF4-FFF2-40B4-BE49-F238E27FC236}">
                <a16:creationId xmlns:a16="http://schemas.microsoft.com/office/drawing/2014/main" id="{F7952C83-7BF1-FC01-C2D8-2AB7B6758144}"/>
              </a:ext>
            </a:extLst>
          </p:cNvPr>
          <p:cNvSpPr txBox="1"/>
          <p:nvPr/>
        </p:nvSpPr>
        <p:spPr>
          <a:xfrm>
            <a:off x="838200" y="4625181"/>
            <a:ext cx="6646607" cy="584775"/>
          </a:xfrm>
          <a:prstGeom prst="rect">
            <a:avLst/>
          </a:prstGeom>
          <a:noFill/>
        </p:spPr>
        <p:txBody>
          <a:bodyPr wrap="square" rtlCol="0">
            <a:spAutoFit/>
          </a:bodyPr>
          <a:lstStyle/>
          <a:p>
            <a:r>
              <a:rPr lang="cs-CZ" sz="3200" i="1" dirty="0"/>
              <a:t>Nepoužívat 1. os. čísla jednotného!</a:t>
            </a:r>
          </a:p>
        </p:txBody>
      </p:sp>
    </p:spTree>
    <p:extLst>
      <p:ext uri="{BB962C8B-B14F-4D97-AF65-F5344CB8AC3E}">
        <p14:creationId xmlns:p14="http://schemas.microsoft.com/office/powerpoint/2010/main" val="2795629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A76631-3095-13AA-5809-49333F58E53E}"/>
              </a:ext>
            </a:extLst>
          </p:cNvPr>
          <p:cNvSpPr>
            <a:spLocks noGrp="1"/>
          </p:cNvSpPr>
          <p:nvPr>
            <p:ph type="title"/>
          </p:nvPr>
        </p:nvSpPr>
        <p:spPr>
          <a:xfrm>
            <a:off x="838200" y="453616"/>
            <a:ext cx="10515600" cy="1325563"/>
          </a:xfrm>
        </p:spPr>
        <p:txBody>
          <a:bodyPr/>
          <a:lstStyle/>
          <a:p>
            <a:r>
              <a:rPr lang="cs-CZ" dirty="0"/>
              <a:t>Pro nepřehledné texty používat </a:t>
            </a:r>
            <a:br>
              <a:rPr lang="cs-CZ" dirty="0"/>
            </a:br>
            <a:r>
              <a:rPr lang="cs-CZ" b="1" dirty="0">
                <a:solidFill>
                  <a:srgbClr val="FF0000"/>
                </a:solidFill>
                <a:effectLst>
                  <a:outerShdw blurRad="38100" dist="38100" dir="2700000" algn="tl">
                    <a:srgbClr val="000000">
                      <a:alpha val="43137"/>
                    </a:srgbClr>
                  </a:outerShdw>
                </a:effectLst>
              </a:rPr>
              <a:t>editovatelné</a:t>
            </a:r>
            <a:r>
              <a:rPr lang="cs-CZ" dirty="0"/>
              <a:t> tabulky</a:t>
            </a:r>
          </a:p>
        </p:txBody>
      </p:sp>
      <p:sp>
        <p:nvSpPr>
          <p:cNvPr id="3" name="Zástupný obsah 2">
            <a:extLst>
              <a:ext uri="{FF2B5EF4-FFF2-40B4-BE49-F238E27FC236}">
                <a16:creationId xmlns:a16="http://schemas.microsoft.com/office/drawing/2014/main" id="{8686A224-90D3-CDDF-06F5-3A6258A18473}"/>
              </a:ext>
            </a:extLst>
          </p:cNvPr>
          <p:cNvSpPr>
            <a:spLocks noGrp="1"/>
          </p:cNvSpPr>
          <p:nvPr>
            <p:ph idx="1"/>
          </p:nvPr>
        </p:nvSpPr>
        <p:spPr>
          <a:xfrm>
            <a:off x="838200" y="2126225"/>
            <a:ext cx="10596717" cy="3234813"/>
          </a:xfrm>
        </p:spPr>
        <p:txBody>
          <a:bodyPr>
            <a:normAutofit fontScale="92500" lnSpcReduction="20000"/>
          </a:bodyPr>
          <a:lstStyle/>
          <a:p>
            <a:pPr marL="0" indent="0" algn="just">
              <a:lnSpc>
                <a:spcPct val="150000"/>
              </a:lnSpc>
              <a:spcBef>
                <a:spcPts val="600"/>
              </a:spcBef>
              <a:spcAft>
                <a:spcPts val="600"/>
              </a:spcAft>
              <a:buNone/>
            </a:pPr>
            <a:r>
              <a:rPr lang="cs-CZ" sz="1800" dirty="0">
                <a:effectLst/>
                <a:latin typeface="Calibri" panose="020F0502020204030204" pitchFamily="34" charset="0"/>
                <a:ea typeface="Aptos" panose="020B0004020202020204" pitchFamily="34" charset="0"/>
                <a:cs typeface="Arial" panose="020B0604020202020204" pitchFamily="34" charset="0"/>
              </a:rPr>
              <a:t>Business požadavky tohoto projektu jsou následující: 1. Jako Hráč potřebuji Pohyb, protože potřebuji uhýbat nepřátelům. 2. Jako Hráč potřebuji Životy, protože se snažím přežít co nejdéle. 3. Jako Hráč potřebuji Střílet, protože se snažím zasáhnout nepřítele. 4. Jako Hráč potřebuji Zásobník, protože potřebuji střílet co nejdéle. 5. Jako Hráč potřebuji Rychlost střelby, protože se snažím co nejrychleji zničit nepřítele. 6. Jako Hráč potřebuji skóre, protože potřebuju Skóre, protože potřebuju vědět jak jsem dobrý. 7. Jako Hráč potřebuju Peníze, protože si potřebuju kupovat lepší věci. 8. Jako Nepřítel potřebuju padat, protože se snažím střetnout s hráčem. 9. Jako Nepřítel potřebuji životy, protože se snažím přežít útok hráče. 10. Jako Nepřítel potřebuji Velikost, protože chci mít co nejvíce životů. 11. Jako Nepřítel se potřebuji střetnout s Hráčem, protože mu potřebuji ubrat život. 12. Jako Střela potřebuji Pohyb, protože se potřebuji pohybovat směrem, který mě hráč namířil. Jako Střela potřebuji Kalibr, protože se snažím ubrat nepříteli co nejvíce životů</a:t>
            </a:r>
            <a:r>
              <a:rPr lang="cs-CZ" sz="1800" dirty="0">
                <a:effectLst/>
                <a:latin typeface="Aptos" panose="020B0004020202020204" pitchFamily="34" charset="0"/>
                <a:ea typeface="Aptos" panose="020B0004020202020204" pitchFamily="34" charset="0"/>
                <a:cs typeface="Arial" panose="020B0604020202020204" pitchFamily="34" charset="0"/>
              </a:rPr>
              <a:t>.</a:t>
            </a:r>
          </a:p>
        </p:txBody>
      </p:sp>
      <p:sp>
        <p:nvSpPr>
          <p:cNvPr id="5" name="TextovéPole 4">
            <a:extLst>
              <a:ext uri="{FF2B5EF4-FFF2-40B4-BE49-F238E27FC236}">
                <a16:creationId xmlns:a16="http://schemas.microsoft.com/office/drawing/2014/main" id="{F7952C83-7BF1-FC01-C2D8-2AB7B6758144}"/>
              </a:ext>
            </a:extLst>
          </p:cNvPr>
          <p:cNvSpPr txBox="1"/>
          <p:nvPr/>
        </p:nvSpPr>
        <p:spPr>
          <a:xfrm>
            <a:off x="934064" y="5531163"/>
            <a:ext cx="10785987" cy="400110"/>
          </a:xfrm>
          <a:prstGeom prst="rect">
            <a:avLst/>
          </a:prstGeom>
          <a:noFill/>
        </p:spPr>
        <p:txBody>
          <a:bodyPr wrap="square" rtlCol="0">
            <a:spAutoFit/>
          </a:bodyPr>
          <a:lstStyle/>
          <a:p>
            <a:r>
              <a:rPr lang="cs-CZ" sz="2000" i="1" dirty="0"/>
              <a:t>Formátování: Popisek a číslo nad tabulkou, u obrázků pod… Seznam tabulek na konci dokumentu</a:t>
            </a:r>
          </a:p>
        </p:txBody>
      </p:sp>
    </p:spTree>
    <p:extLst>
      <p:ext uri="{BB962C8B-B14F-4D97-AF65-F5344CB8AC3E}">
        <p14:creationId xmlns:p14="http://schemas.microsoft.com/office/powerpoint/2010/main" val="594266622"/>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520</TotalTime>
  <Words>591</Words>
  <Application>Microsoft Office PowerPoint</Application>
  <PresentationFormat>Širokoúhlá obrazovka</PresentationFormat>
  <Paragraphs>54</Paragraphs>
  <Slides>15</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15</vt:i4>
      </vt:variant>
    </vt:vector>
  </HeadingPairs>
  <TitlesOfParts>
    <vt:vector size="20" baseType="lpstr">
      <vt:lpstr>Aptos</vt:lpstr>
      <vt:lpstr>Aptos Display</vt:lpstr>
      <vt:lpstr>Arial</vt:lpstr>
      <vt:lpstr>Calibri</vt:lpstr>
      <vt:lpstr>Motiv Office</vt:lpstr>
      <vt:lpstr>Nejčastější chyby v odborných projektech</vt:lpstr>
      <vt:lpstr>První slide</vt:lpstr>
      <vt:lpstr>Vertikální a horizontální členění textu</vt:lpstr>
      <vt:lpstr>Struktura tříd</vt:lpstr>
      <vt:lpstr>Výkladový slohový postup</vt:lpstr>
      <vt:lpstr>V jinak české větě anglický neodborný výraz</vt:lpstr>
      <vt:lpstr>Zbytečná výplň</vt:lpstr>
      <vt:lpstr>Vaše dojmy do odborného textu nepatří! A určitě ne do kapitoly 1!</vt:lpstr>
      <vt:lpstr>Pro nepřehledné texty používat  editovatelné tabulky</vt:lpstr>
      <vt:lpstr>Přeužívání velkých písmen</vt:lpstr>
      <vt:lpstr>Lajdácký jazyk a chybějící tečka</vt:lpstr>
      <vt:lpstr>Vyhnout se opakování stejné myšlenky dvakrát</vt:lpstr>
      <vt:lpstr>Nepodcenit</vt:lpstr>
      <vt:lpstr>Nepodcenit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Nejčastější chyby v odborných projektech</dc:title>
  <dc:creator>Jakub Ransdorf</dc:creator>
  <cp:lastModifiedBy>Jakub Ransdorf</cp:lastModifiedBy>
  <cp:revision>6</cp:revision>
  <dcterms:created xsi:type="dcterms:W3CDTF">2024-05-27T10:54:40Z</dcterms:created>
  <dcterms:modified xsi:type="dcterms:W3CDTF">2024-05-27T19:34:44Z</dcterms:modified>
</cp:coreProperties>
</file>