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76" r:id="rId6"/>
    <p:sldId id="280" r:id="rId7"/>
    <p:sldId id="265" r:id="rId8"/>
    <p:sldId id="267" r:id="rId9"/>
    <p:sldId id="269" r:id="rId10"/>
    <p:sldId id="268" r:id="rId11"/>
    <p:sldId id="270" r:id="rId12"/>
    <p:sldId id="271" r:id="rId13"/>
    <p:sldId id="272" r:id="rId14"/>
    <p:sldId id="279" r:id="rId15"/>
    <p:sldId id="274" r:id="rId16"/>
    <p:sldId id="277" r:id="rId17"/>
    <p:sldId id="27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kub Ransdorf" initials="JR" lastIdx="1" clrIdx="0">
    <p:extLst>
      <p:ext uri="{19B8F6BF-5375-455C-9EA6-DF929625EA0E}">
        <p15:presenceInfo xmlns:p15="http://schemas.microsoft.com/office/powerpoint/2012/main" userId="79dfcb9ad5c395e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7D1D"/>
    <a:srgbClr val="9192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28" autoAdjust="0"/>
    <p:restoredTop sz="91080" autoAdjust="0"/>
  </p:normalViewPr>
  <p:slideViewPr>
    <p:cSldViewPr snapToGrid="0">
      <p:cViewPr varScale="1">
        <p:scale>
          <a:sx n="78" d="100"/>
          <a:sy n="78" d="100"/>
        </p:scale>
        <p:origin x="926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299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37998-1B71-4A6F-9506-6EB19C2727D9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77EFF61F-7EE0-4733-9B56-069BB0E726AC}">
      <dgm:prSet custT="1"/>
      <dgm:spPr/>
      <dgm:t>
        <a:bodyPr/>
        <a:lstStyle/>
        <a:p>
          <a:pPr>
            <a:defRPr cap="all"/>
          </a:pPr>
          <a:r>
            <a:rPr lang="cs-CZ" sz="2400" dirty="0">
              <a:solidFill>
                <a:schemeClr val="bg1"/>
              </a:solidFill>
            </a:rPr>
            <a:t>Workshop: </a:t>
          </a:r>
          <a:br>
            <a:rPr lang="cs-CZ" sz="2400" dirty="0">
              <a:solidFill>
                <a:schemeClr val="bg1"/>
              </a:solidFill>
            </a:rPr>
          </a:br>
          <a:r>
            <a:rPr lang="cs-CZ" sz="2400" dirty="0">
              <a:solidFill>
                <a:schemeClr val="bg1"/>
              </a:solidFill>
            </a:rPr>
            <a:t>80 bodů za úkol</a:t>
          </a:r>
          <a:endParaRPr lang="en-US" sz="2400" dirty="0">
            <a:solidFill>
              <a:schemeClr val="bg1"/>
            </a:solidFill>
          </a:endParaRPr>
        </a:p>
      </dgm:t>
    </dgm:pt>
    <dgm:pt modelId="{387FFACC-820C-4B68-A75A-40D123A2496F}" type="parTrans" cxnId="{D65618A7-78C7-4A8E-9A97-DBBCA82FAAA0}">
      <dgm:prSet/>
      <dgm:spPr/>
      <dgm:t>
        <a:bodyPr/>
        <a:lstStyle/>
        <a:p>
          <a:endParaRPr lang="en-US"/>
        </a:p>
      </dgm:t>
    </dgm:pt>
    <dgm:pt modelId="{83FB1B2C-125E-4569-B6DA-B34C09364457}" type="sibTrans" cxnId="{D65618A7-78C7-4A8E-9A97-DBBCA82FAAA0}">
      <dgm:prSet/>
      <dgm:spPr/>
      <dgm:t>
        <a:bodyPr/>
        <a:lstStyle/>
        <a:p>
          <a:endParaRPr lang="en-US"/>
        </a:p>
      </dgm:t>
    </dgm:pt>
    <dgm:pt modelId="{D1AF37F3-0E7B-4B8E-BFC2-4D63D13F2E4B}">
      <dgm:prSet custT="1"/>
      <dgm:spPr/>
      <dgm:t>
        <a:bodyPr/>
        <a:lstStyle/>
        <a:p>
          <a:pPr>
            <a:defRPr cap="all"/>
          </a:pPr>
          <a:r>
            <a:rPr lang="cs-CZ" sz="2400" dirty="0">
              <a:solidFill>
                <a:schemeClr val="bg1"/>
              </a:solidFill>
            </a:rPr>
            <a:t>Workshop: </a:t>
          </a:r>
          <a:br>
            <a:rPr lang="cs-CZ" sz="2400" dirty="0">
              <a:solidFill>
                <a:schemeClr val="bg1"/>
              </a:solidFill>
            </a:rPr>
          </a:br>
          <a:r>
            <a:rPr lang="cs-CZ" sz="2400" dirty="0">
              <a:solidFill>
                <a:schemeClr val="bg1"/>
              </a:solidFill>
            </a:rPr>
            <a:t>20 bodů za hodnocení ÚKOLŮ</a:t>
          </a:r>
          <a:endParaRPr lang="en-US" sz="2400" dirty="0">
            <a:solidFill>
              <a:schemeClr val="bg1"/>
            </a:solidFill>
          </a:endParaRPr>
        </a:p>
      </dgm:t>
    </dgm:pt>
    <dgm:pt modelId="{0D0D6FFF-6FF4-4347-A131-C58D9E6929D6}" type="parTrans" cxnId="{A8BAB839-77ED-4D97-8134-6B31F23F7099}">
      <dgm:prSet/>
      <dgm:spPr/>
      <dgm:t>
        <a:bodyPr/>
        <a:lstStyle/>
        <a:p>
          <a:endParaRPr lang="en-US"/>
        </a:p>
      </dgm:t>
    </dgm:pt>
    <dgm:pt modelId="{EACE1FE0-81EF-49ED-B2E7-A5CBD6A9C053}" type="sibTrans" cxnId="{A8BAB839-77ED-4D97-8134-6B31F23F7099}">
      <dgm:prSet/>
      <dgm:spPr/>
      <dgm:t>
        <a:bodyPr/>
        <a:lstStyle/>
        <a:p>
          <a:endParaRPr lang="en-US"/>
        </a:p>
      </dgm:t>
    </dgm:pt>
    <dgm:pt modelId="{71B747F6-D4D0-479B-B457-D004B5BAA7BC}">
      <dgm:prSet custT="1"/>
      <dgm:spPr/>
      <dgm:t>
        <a:bodyPr/>
        <a:lstStyle/>
        <a:p>
          <a:pPr>
            <a:defRPr cap="all"/>
          </a:pPr>
          <a:br>
            <a:rPr lang="cs-CZ" sz="2400" dirty="0">
              <a:solidFill>
                <a:schemeClr val="bg1"/>
              </a:solidFill>
            </a:rPr>
          </a:br>
          <a:r>
            <a:rPr lang="cs-CZ" sz="2400" dirty="0">
              <a:solidFill>
                <a:schemeClr val="bg1"/>
              </a:solidFill>
            </a:rPr>
            <a:t>16 bodů za test </a:t>
          </a:r>
          <a:br>
            <a:rPr lang="cs-CZ" sz="2400" dirty="0">
              <a:solidFill>
                <a:schemeClr val="bg1"/>
              </a:solidFill>
            </a:rPr>
          </a:br>
          <a:r>
            <a:rPr lang="cs-CZ" sz="2400" dirty="0">
              <a:solidFill>
                <a:schemeClr val="bg1"/>
              </a:solidFill>
            </a:rPr>
            <a:t>tři pokusy</a:t>
          </a:r>
          <a:endParaRPr lang="en-US" sz="2400" dirty="0">
            <a:solidFill>
              <a:schemeClr val="bg1"/>
            </a:solidFill>
          </a:endParaRPr>
        </a:p>
      </dgm:t>
    </dgm:pt>
    <dgm:pt modelId="{6493C463-D06C-4544-A7E0-5311BF620AB7}" type="parTrans" cxnId="{98B9271B-B71E-4FF6-8570-8D1D34176219}">
      <dgm:prSet/>
      <dgm:spPr/>
      <dgm:t>
        <a:bodyPr/>
        <a:lstStyle/>
        <a:p>
          <a:endParaRPr lang="en-US"/>
        </a:p>
      </dgm:t>
    </dgm:pt>
    <dgm:pt modelId="{AEFFF90B-EBA2-420D-A571-47E97B843815}" type="sibTrans" cxnId="{98B9271B-B71E-4FF6-8570-8D1D34176219}">
      <dgm:prSet/>
      <dgm:spPr/>
      <dgm:t>
        <a:bodyPr/>
        <a:lstStyle/>
        <a:p>
          <a:endParaRPr lang="en-US"/>
        </a:p>
      </dgm:t>
    </dgm:pt>
    <dgm:pt modelId="{18FEDE38-65A5-4132-BC0E-BDD10D8E2989}" type="pres">
      <dgm:prSet presAssocID="{44137998-1B71-4A6F-9506-6EB19C2727D9}" presName="root" presStyleCnt="0">
        <dgm:presLayoutVars>
          <dgm:dir/>
          <dgm:resizeHandles val="exact"/>
        </dgm:presLayoutVars>
      </dgm:prSet>
      <dgm:spPr/>
    </dgm:pt>
    <dgm:pt modelId="{AFFF8718-9C17-4C36-8F1A-EB28F15AC938}" type="pres">
      <dgm:prSet presAssocID="{77EFF61F-7EE0-4733-9B56-069BB0E726AC}" presName="compNode" presStyleCnt="0"/>
      <dgm:spPr/>
    </dgm:pt>
    <dgm:pt modelId="{35291CC8-575C-4B1B-A94D-51234E5CF4B5}" type="pres">
      <dgm:prSet presAssocID="{77EFF61F-7EE0-4733-9B56-069BB0E726AC}" presName="iconBgRect" presStyleLbl="bgShp" presStyleIdx="0" presStyleCnt="3"/>
      <dgm:spPr>
        <a:solidFill>
          <a:schemeClr val="accent5">
            <a:lumMod val="75000"/>
          </a:schemeClr>
        </a:solidFill>
      </dgm:spPr>
    </dgm:pt>
    <dgm:pt modelId="{A2073427-3FD0-4F49-AD0F-673DE8577F4B}" type="pres">
      <dgm:prSet presAssocID="{77EFF61F-7EE0-4733-9B56-069BB0E726A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8539E3D2-8979-478E-8F9D-157008FA0BAC}" type="pres">
      <dgm:prSet presAssocID="{77EFF61F-7EE0-4733-9B56-069BB0E726AC}" presName="spaceRect" presStyleCnt="0"/>
      <dgm:spPr/>
    </dgm:pt>
    <dgm:pt modelId="{0593C9E6-6A0B-48DE-87B2-39535D8DE9CA}" type="pres">
      <dgm:prSet presAssocID="{77EFF61F-7EE0-4733-9B56-069BB0E726AC}" presName="textRect" presStyleLbl="revTx" presStyleIdx="0" presStyleCnt="3">
        <dgm:presLayoutVars>
          <dgm:chMax val="1"/>
          <dgm:chPref val="1"/>
        </dgm:presLayoutVars>
      </dgm:prSet>
      <dgm:spPr/>
    </dgm:pt>
    <dgm:pt modelId="{EF92B590-2F2E-48AB-A709-38AB880BFBB5}" type="pres">
      <dgm:prSet presAssocID="{83FB1B2C-125E-4569-B6DA-B34C09364457}" presName="sibTrans" presStyleCnt="0"/>
      <dgm:spPr/>
    </dgm:pt>
    <dgm:pt modelId="{38717A1C-1ADA-415E-8643-A1CE3E5F75E1}" type="pres">
      <dgm:prSet presAssocID="{D1AF37F3-0E7B-4B8E-BFC2-4D63D13F2E4B}" presName="compNode" presStyleCnt="0"/>
      <dgm:spPr/>
    </dgm:pt>
    <dgm:pt modelId="{91B0A77D-C256-4561-9741-AF00FD7B65BE}" type="pres">
      <dgm:prSet presAssocID="{D1AF37F3-0E7B-4B8E-BFC2-4D63D13F2E4B}" presName="iconBgRect" presStyleLbl="bgShp" presStyleIdx="1" presStyleCnt="3"/>
      <dgm:spPr>
        <a:solidFill>
          <a:schemeClr val="tx2">
            <a:lumMod val="25000"/>
          </a:schemeClr>
        </a:solidFill>
      </dgm:spPr>
    </dgm:pt>
    <dgm:pt modelId="{53D311C4-49F5-4FFA-B8B7-34AD6E04D488}" type="pres">
      <dgm:prSet presAssocID="{D1AF37F3-0E7B-4B8E-BFC2-4D63D13F2E4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0DA00C1E-B02D-41B1-A640-FA2EB1942CA7}" type="pres">
      <dgm:prSet presAssocID="{D1AF37F3-0E7B-4B8E-BFC2-4D63D13F2E4B}" presName="spaceRect" presStyleCnt="0"/>
      <dgm:spPr/>
    </dgm:pt>
    <dgm:pt modelId="{F039D88A-7B63-4BE6-B2FE-BF447F08F024}" type="pres">
      <dgm:prSet presAssocID="{D1AF37F3-0E7B-4B8E-BFC2-4D63D13F2E4B}" presName="textRect" presStyleLbl="revTx" presStyleIdx="1" presStyleCnt="3">
        <dgm:presLayoutVars>
          <dgm:chMax val="1"/>
          <dgm:chPref val="1"/>
        </dgm:presLayoutVars>
      </dgm:prSet>
      <dgm:spPr/>
    </dgm:pt>
    <dgm:pt modelId="{CF07C67A-A19D-42F8-8329-B94255961250}" type="pres">
      <dgm:prSet presAssocID="{EACE1FE0-81EF-49ED-B2E7-A5CBD6A9C053}" presName="sibTrans" presStyleCnt="0"/>
      <dgm:spPr/>
    </dgm:pt>
    <dgm:pt modelId="{E093B024-19BB-4019-A48F-8B25658E3700}" type="pres">
      <dgm:prSet presAssocID="{71B747F6-D4D0-479B-B457-D004B5BAA7BC}" presName="compNode" presStyleCnt="0"/>
      <dgm:spPr/>
    </dgm:pt>
    <dgm:pt modelId="{727AC9D3-ACE1-4338-8432-F64CE4ADBFAF}" type="pres">
      <dgm:prSet presAssocID="{71B747F6-D4D0-479B-B457-D004B5BAA7BC}" presName="iconBgRect" presStyleLbl="bgShp" presStyleIdx="2" presStyleCnt="3"/>
      <dgm:spPr>
        <a:solidFill>
          <a:srgbClr val="92D050"/>
        </a:solidFill>
      </dgm:spPr>
    </dgm:pt>
    <dgm:pt modelId="{2A4F9C21-6D1E-45D5-B56A-B71A80BC9519}" type="pres">
      <dgm:prSet presAssocID="{71B747F6-D4D0-479B-B457-D004B5BAA7B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F3648B1-BC18-4184-A469-FCEA340EC25D}" type="pres">
      <dgm:prSet presAssocID="{71B747F6-D4D0-479B-B457-D004B5BAA7BC}" presName="spaceRect" presStyleCnt="0"/>
      <dgm:spPr/>
    </dgm:pt>
    <dgm:pt modelId="{1FDB7F94-75CA-4AD6-8303-46B892E7DEA3}" type="pres">
      <dgm:prSet presAssocID="{71B747F6-D4D0-479B-B457-D004B5BAA7B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98B9271B-B71E-4FF6-8570-8D1D34176219}" srcId="{44137998-1B71-4A6F-9506-6EB19C2727D9}" destId="{71B747F6-D4D0-479B-B457-D004B5BAA7BC}" srcOrd="2" destOrd="0" parTransId="{6493C463-D06C-4544-A7E0-5311BF620AB7}" sibTransId="{AEFFF90B-EBA2-420D-A571-47E97B843815}"/>
    <dgm:cxn modelId="{A8BAB839-77ED-4D97-8134-6B31F23F7099}" srcId="{44137998-1B71-4A6F-9506-6EB19C2727D9}" destId="{D1AF37F3-0E7B-4B8E-BFC2-4D63D13F2E4B}" srcOrd="1" destOrd="0" parTransId="{0D0D6FFF-6FF4-4347-A131-C58D9E6929D6}" sibTransId="{EACE1FE0-81EF-49ED-B2E7-A5CBD6A9C053}"/>
    <dgm:cxn modelId="{4CBED885-46C4-4F33-B4D0-897405501C5E}" type="presOf" srcId="{71B747F6-D4D0-479B-B457-D004B5BAA7BC}" destId="{1FDB7F94-75CA-4AD6-8303-46B892E7DEA3}" srcOrd="0" destOrd="0" presId="urn:microsoft.com/office/officeart/2018/5/layout/IconCircleLabelList"/>
    <dgm:cxn modelId="{D65618A7-78C7-4A8E-9A97-DBBCA82FAAA0}" srcId="{44137998-1B71-4A6F-9506-6EB19C2727D9}" destId="{77EFF61F-7EE0-4733-9B56-069BB0E726AC}" srcOrd="0" destOrd="0" parTransId="{387FFACC-820C-4B68-A75A-40D123A2496F}" sibTransId="{83FB1B2C-125E-4569-B6DA-B34C09364457}"/>
    <dgm:cxn modelId="{5F635CBE-3977-470A-9003-4F6A69F36394}" type="presOf" srcId="{77EFF61F-7EE0-4733-9B56-069BB0E726AC}" destId="{0593C9E6-6A0B-48DE-87B2-39535D8DE9CA}" srcOrd="0" destOrd="0" presId="urn:microsoft.com/office/officeart/2018/5/layout/IconCircleLabelList"/>
    <dgm:cxn modelId="{7E1D89CA-2460-4001-9E86-1ED4DB560815}" type="presOf" srcId="{44137998-1B71-4A6F-9506-6EB19C2727D9}" destId="{18FEDE38-65A5-4132-BC0E-BDD10D8E2989}" srcOrd="0" destOrd="0" presId="urn:microsoft.com/office/officeart/2018/5/layout/IconCircleLabelList"/>
    <dgm:cxn modelId="{02EEA3ED-EFF5-4FF6-ACC9-2B6E34FA0234}" type="presOf" srcId="{D1AF37F3-0E7B-4B8E-BFC2-4D63D13F2E4B}" destId="{F039D88A-7B63-4BE6-B2FE-BF447F08F024}" srcOrd="0" destOrd="0" presId="urn:microsoft.com/office/officeart/2018/5/layout/IconCircleLabelList"/>
    <dgm:cxn modelId="{38518428-A163-4C9F-8F91-0734456E4AE2}" type="presParOf" srcId="{18FEDE38-65A5-4132-BC0E-BDD10D8E2989}" destId="{AFFF8718-9C17-4C36-8F1A-EB28F15AC938}" srcOrd="0" destOrd="0" presId="urn:microsoft.com/office/officeart/2018/5/layout/IconCircleLabelList"/>
    <dgm:cxn modelId="{1CFB8C86-1990-41F2-A6F7-3D725066913D}" type="presParOf" srcId="{AFFF8718-9C17-4C36-8F1A-EB28F15AC938}" destId="{35291CC8-575C-4B1B-A94D-51234E5CF4B5}" srcOrd="0" destOrd="0" presId="urn:microsoft.com/office/officeart/2018/5/layout/IconCircleLabelList"/>
    <dgm:cxn modelId="{A60A1504-DC49-4479-9CDD-80C37CA8E58D}" type="presParOf" srcId="{AFFF8718-9C17-4C36-8F1A-EB28F15AC938}" destId="{A2073427-3FD0-4F49-AD0F-673DE8577F4B}" srcOrd="1" destOrd="0" presId="urn:microsoft.com/office/officeart/2018/5/layout/IconCircleLabelList"/>
    <dgm:cxn modelId="{0379FF6A-A1EC-42B8-B195-382AE560E6A1}" type="presParOf" srcId="{AFFF8718-9C17-4C36-8F1A-EB28F15AC938}" destId="{8539E3D2-8979-478E-8F9D-157008FA0BAC}" srcOrd="2" destOrd="0" presId="urn:microsoft.com/office/officeart/2018/5/layout/IconCircleLabelList"/>
    <dgm:cxn modelId="{AEA410E6-D3A7-4FFF-9FE5-458EE37CD508}" type="presParOf" srcId="{AFFF8718-9C17-4C36-8F1A-EB28F15AC938}" destId="{0593C9E6-6A0B-48DE-87B2-39535D8DE9CA}" srcOrd="3" destOrd="0" presId="urn:microsoft.com/office/officeart/2018/5/layout/IconCircleLabelList"/>
    <dgm:cxn modelId="{EE9A1129-A078-4D70-BC55-40596ED5610E}" type="presParOf" srcId="{18FEDE38-65A5-4132-BC0E-BDD10D8E2989}" destId="{EF92B590-2F2E-48AB-A709-38AB880BFBB5}" srcOrd="1" destOrd="0" presId="urn:microsoft.com/office/officeart/2018/5/layout/IconCircleLabelList"/>
    <dgm:cxn modelId="{56D9CFAA-1415-4E76-8DC1-94535B430C06}" type="presParOf" srcId="{18FEDE38-65A5-4132-BC0E-BDD10D8E2989}" destId="{38717A1C-1ADA-415E-8643-A1CE3E5F75E1}" srcOrd="2" destOrd="0" presId="urn:microsoft.com/office/officeart/2018/5/layout/IconCircleLabelList"/>
    <dgm:cxn modelId="{CB831FD3-B4D8-4F22-94AC-148ED852E342}" type="presParOf" srcId="{38717A1C-1ADA-415E-8643-A1CE3E5F75E1}" destId="{91B0A77D-C256-4561-9741-AF00FD7B65BE}" srcOrd="0" destOrd="0" presId="urn:microsoft.com/office/officeart/2018/5/layout/IconCircleLabelList"/>
    <dgm:cxn modelId="{AACA9E12-796D-4D83-8894-932797C3F2BF}" type="presParOf" srcId="{38717A1C-1ADA-415E-8643-A1CE3E5F75E1}" destId="{53D311C4-49F5-4FFA-B8B7-34AD6E04D488}" srcOrd="1" destOrd="0" presId="urn:microsoft.com/office/officeart/2018/5/layout/IconCircleLabelList"/>
    <dgm:cxn modelId="{C94970C6-619F-479B-80DB-3D5374656ED6}" type="presParOf" srcId="{38717A1C-1ADA-415E-8643-A1CE3E5F75E1}" destId="{0DA00C1E-B02D-41B1-A640-FA2EB1942CA7}" srcOrd="2" destOrd="0" presId="urn:microsoft.com/office/officeart/2018/5/layout/IconCircleLabelList"/>
    <dgm:cxn modelId="{7FF169CF-6253-4A1A-B9E9-D4DC15F846AB}" type="presParOf" srcId="{38717A1C-1ADA-415E-8643-A1CE3E5F75E1}" destId="{F039D88A-7B63-4BE6-B2FE-BF447F08F024}" srcOrd="3" destOrd="0" presId="urn:microsoft.com/office/officeart/2018/5/layout/IconCircleLabelList"/>
    <dgm:cxn modelId="{53CB466C-2F0C-4F72-943E-D01D2EB5191F}" type="presParOf" srcId="{18FEDE38-65A5-4132-BC0E-BDD10D8E2989}" destId="{CF07C67A-A19D-42F8-8329-B94255961250}" srcOrd="3" destOrd="0" presId="urn:microsoft.com/office/officeart/2018/5/layout/IconCircleLabelList"/>
    <dgm:cxn modelId="{1702F922-2D81-4C97-8EE4-07F655E1B72A}" type="presParOf" srcId="{18FEDE38-65A5-4132-BC0E-BDD10D8E2989}" destId="{E093B024-19BB-4019-A48F-8B25658E3700}" srcOrd="4" destOrd="0" presId="urn:microsoft.com/office/officeart/2018/5/layout/IconCircleLabelList"/>
    <dgm:cxn modelId="{A787CE76-AFDF-4817-BA12-D93DE59BF1A2}" type="presParOf" srcId="{E093B024-19BB-4019-A48F-8B25658E3700}" destId="{727AC9D3-ACE1-4338-8432-F64CE4ADBFAF}" srcOrd="0" destOrd="0" presId="urn:microsoft.com/office/officeart/2018/5/layout/IconCircleLabelList"/>
    <dgm:cxn modelId="{ED571D36-5081-4908-9A42-0E4E2D9B407D}" type="presParOf" srcId="{E093B024-19BB-4019-A48F-8B25658E3700}" destId="{2A4F9C21-6D1E-45D5-B56A-B71A80BC9519}" srcOrd="1" destOrd="0" presId="urn:microsoft.com/office/officeart/2018/5/layout/IconCircleLabelList"/>
    <dgm:cxn modelId="{48936B4E-9D0D-4371-B44D-C8FCF3BD9D52}" type="presParOf" srcId="{E093B024-19BB-4019-A48F-8B25658E3700}" destId="{CF3648B1-BC18-4184-A469-FCEA340EC25D}" srcOrd="2" destOrd="0" presId="urn:microsoft.com/office/officeart/2018/5/layout/IconCircleLabelList"/>
    <dgm:cxn modelId="{4356ABAE-4560-4F89-A0F7-A7AD29532592}" type="presParOf" srcId="{E093B024-19BB-4019-A48F-8B25658E3700}" destId="{1FDB7F94-75CA-4AD6-8303-46B892E7DEA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4577D8-2DBD-4C91-A38A-5159AB855323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367EBDEA-97EE-4195-ABA1-381BBC47BDBB}">
      <dgm:prSet/>
      <dgm:spPr/>
      <dgm:t>
        <a:bodyPr/>
        <a:lstStyle/>
        <a:p>
          <a:pPr>
            <a:defRPr cap="all"/>
          </a:pPr>
          <a:r>
            <a:rPr lang="cs-CZ"/>
            <a:t>Zopakovat třídy v Pythonu</a:t>
          </a:r>
          <a:endParaRPr lang="en-US"/>
        </a:p>
      </dgm:t>
    </dgm:pt>
    <dgm:pt modelId="{0EF634C8-0111-4609-8822-E0EDDFDB6094}" type="parTrans" cxnId="{3133294F-1373-411B-8465-E89093A0F6E7}">
      <dgm:prSet/>
      <dgm:spPr/>
      <dgm:t>
        <a:bodyPr/>
        <a:lstStyle/>
        <a:p>
          <a:endParaRPr lang="en-US"/>
        </a:p>
      </dgm:t>
    </dgm:pt>
    <dgm:pt modelId="{52684B20-0EE8-426D-BA21-1C0F35DF32E9}" type="sibTrans" cxnId="{3133294F-1373-411B-8465-E89093A0F6E7}">
      <dgm:prSet/>
      <dgm:spPr/>
      <dgm:t>
        <a:bodyPr/>
        <a:lstStyle/>
        <a:p>
          <a:endParaRPr lang="en-US"/>
        </a:p>
      </dgm:t>
    </dgm:pt>
    <dgm:pt modelId="{A9DE8812-E920-44D9-9820-AD524CF4B2A0}">
      <dgm:prSet/>
      <dgm:spPr/>
      <dgm:t>
        <a:bodyPr/>
        <a:lstStyle/>
        <a:p>
          <a:pPr>
            <a:defRPr cap="all"/>
          </a:pPr>
          <a:r>
            <a:rPr lang="cs-CZ"/>
            <a:t>Důsledně probrat terminologii</a:t>
          </a:r>
          <a:endParaRPr lang="en-US"/>
        </a:p>
      </dgm:t>
    </dgm:pt>
    <dgm:pt modelId="{A6E21DCF-FA59-4BEF-944C-57C70E59E279}" type="parTrans" cxnId="{D7244ABC-B259-4728-A5D5-4B7C71837D86}">
      <dgm:prSet/>
      <dgm:spPr/>
      <dgm:t>
        <a:bodyPr/>
        <a:lstStyle/>
        <a:p>
          <a:endParaRPr lang="en-US"/>
        </a:p>
      </dgm:t>
    </dgm:pt>
    <dgm:pt modelId="{2DF0064B-9C8E-4B92-AFC7-CCB1AFC81A48}" type="sibTrans" cxnId="{D7244ABC-B259-4728-A5D5-4B7C71837D86}">
      <dgm:prSet/>
      <dgm:spPr/>
      <dgm:t>
        <a:bodyPr/>
        <a:lstStyle/>
        <a:p>
          <a:endParaRPr lang="en-US"/>
        </a:p>
      </dgm:t>
    </dgm:pt>
    <dgm:pt modelId="{6AEBBF4D-D935-4708-AAF6-9D56BE8F23FD}">
      <dgm:prSet/>
      <dgm:spPr/>
      <dgm:t>
        <a:bodyPr/>
        <a:lstStyle/>
        <a:p>
          <a:pPr>
            <a:defRPr cap="all"/>
          </a:pPr>
          <a:r>
            <a:rPr lang="cs-CZ"/>
            <a:t>Propojit více tříd v Pythonu dohromady</a:t>
          </a:r>
          <a:endParaRPr lang="en-US"/>
        </a:p>
      </dgm:t>
    </dgm:pt>
    <dgm:pt modelId="{49DFD700-9FBE-42B9-A398-A44387974AFC}" type="parTrans" cxnId="{F87AC093-5129-4598-944A-5DA475E90874}">
      <dgm:prSet/>
      <dgm:spPr/>
      <dgm:t>
        <a:bodyPr/>
        <a:lstStyle/>
        <a:p>
          <a:endParaRPr lang="en-US"/>
        </a:p>
      </dgm:t>
    </dgm:pt>
    <dgm:pt modelId="{C1716302-DCD4-409D-9E0F-7491F42463A8}" type="sibTrans" cxnId="{F87AC093-5129-4598-944A-5DA475E90874}">
      <dgm:prSet/>
      <dgm:spPr/>
      <dgm:t>
        <a:bodyPr/>
        <a:lstStyle/>
        <a:p>
          <a:endParaRPr lang="en-US"/>
        </a:p>
      </dgm:t>
    </dgm:pt>
    <dgm:pt modelId="{E56AF7A5-0E02-4814-B897-7705C2380156}">
      <dgm:prSet/>
      <dgm:spPr/>
      <dgm:t>
        <a:bodyPr/>
        <a:lstStyle/>
        <a:p>
          <a:pPr>
            <a:defRPr cap="all"/>
          </a:pPr>
          <a:r>
            <a:rPr lang="cs-CZ"/>
            <a:t>Objasnit problematiku domácího úkolu</a:t>
          </a:r>
          <a:endParaRPr lang="en-US"/>
        </a:p>
      </dgm:t>
    </dgm:pt>
    <dgm:pt modelId="{5D695D5F-3C1D-406C-B266-0C6D680C1A92}" type="parTrans" cxnId="{361506EE-836E-40A7-AA09-B848FD43CF02}">
      <dgm:prSet/>
      <dgm:spPr/>
      <dgm:t>
        <a:bodyPr/>
        <a:lstStyle/>
        <a:p>
          <a:endParaRPr lang="en-US"/>
        </a:p>
      </dgm:t>
    </dgm:pt>
    <dgm:pt modelId="{16AC0265-E856-4436-8F34-7D108FB29544}" type="sibTrans" cxnId="{361506EE-836E-40A7-AA09-B848FD43CF02}">
      <dgm:prSet/>
      <dgm:spPr/>
      <dgm:t>
        <a:bodyPr/>
        <a:lstStyle/>
        <a:p>
          <a:endParaRPr lang="en-US"/>
        </a:p>
      </dgm:t>
    </dgm:pt>
    <dgm:pt modelId="{8826C0DD-6EB2-4BAA-A2F7-367A21ECDF1A}" type="pres">
      <dgm:prSet presAssocID="{B34577D8-2DBD-4C91-A38A-5159AB855323}" presName="root" presStyleCnt="0">
        <dgm:presLayoutVars>
          <dgm:dir/>
          <dgm:resizeHandles val="exact"/>
        </dgm:presLayoutVars>
      </dgm:prSet>
      <dgm:spPr/>
    </dgm:pt>
    <dgm:pt modelId="{10602897-EF90-40E7-A7DA-D25D1A783BA6}" type="pres">
      <dgm:prSet presAssocID="{367EBDEA-97EE-4195-ABA1-381BBC47BDBB}" presName="compNode" presStyleCnt="0"/>
      <dgm:spPr/>
    </dgm:pt>
    <dgm:pt modelId="{16A8B382-070F-4E58-AA2D-D58BE24B1EA0}" type="pres">
      <dgm:prSet presAssocID="{367EBDEA-97EE-4195-ABA1-381BBC47BDBB}" presName="iconBgRect" presStyleLbl="bgShp" presStyleIdx="0" presStyleCnt="4"/>
      <dgm:spPr/>
    </dgm:pt>
    <dgm:pt modelId="{160EC6B2-7D4B-4A00-8F62-97BEBFC4518E}" type="pres">
      <dgm:prSet presAssocID="{367EBDEA-97EE-4195-ABA1-381BBC47BDB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BE97B50F-1032-40F0-AE0B-AA5F06E6FE45}" type="pres">
      <dgm:prSet presAssocID="{367EBDEA-97EE-4195-ABA1-381BBC47BDBB}" presName="spaceRect" presStyleCnt="0"/>
      <dgm:spPr/>
    </dgm:pt>
    <dgm:pt modelId="{D88903DD-D451-4140-AF77-0F6B8BF6988A}" type="pres">
      <dgm:prSet presAssocID="{367EBDEA-97EE-4195-ABA1-381BBC47BDBB}" presName="textRect" presStyleLbl="revTx" presStyleIdx="0" presStyleCnt="4">
        <dgm:presLayoutVars>
          <dgm:chMax val="1"/>
          <dgm:chPref val="1"/>
        </dgm:presLayoutVars>
      </dgm:prSet>
      <dgm:spPr/>
    </dgm:pt>
    <dgm:pt modelId="{97DEB417-F15E-4A6B-8433-0B0151DED252}" type="pres">
      <dgm:prSet presAssocID="{52684B20-0EE8-426D-BA21-1C0F35DF32E9}" presName="sibTrans" presStyleCnt="0"/>
      <dgm:spPr/>
    </dgm:pt>
    <dgm:pt modelId="{3E4815E5-FB09-4ACA-9016-B35A6E74A9CE}" type="pres">
      <dgm:prSet presAssocID="{A9DE8812-E920-44D9-9820-AD524CF4B2A0}" presName="compNode" presStyleCnt="0"/>
      <dgm:spPr/>
    </dgm:pt>
    <dgm:pt modelId="{B3E8A996-6C00-43A7-8E75-D5E5F4E2C319}" type="pres">
      <dgm:prSet presAssocID="{A9DE8812-E920-44D9-9820-AD524CF4B2A0}" presName="iconBgRect" presStyleLbl="bgShp" presStyleIdx="1" presStyleCnt="4"/>
      <dgm:spPr/>
    </dgm:pt>
    <dgm:pt modelId="{6244C03C-8D63-44F7-9848-3BDD7773E658}" type="pres">
      <dgm:prSet presAssocID="{A9DE8812-E920-44D9-9820-AD524CF4B2A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5CEF5C12-CF86-4F49-85B1-B677335351D3}" type="pres">
      <dgm:prSet presAssocID="{A9DE8812-E920-44D9-9820-AD524CF4B2A0}" presName="spaceRect" presStyleCnt="0"/>
      <dgm:spPr/>
    </dgm:pt>
    <dgm:pt modelId="{A1B838F7-A303-4F72-83F4-80BE656845A7}" type="pres">
      <dgm:prSet presAssocID="{A9DE8812-E920-44D9-9820-AD524CF4B2A0}" presName="textRect" presStyleLbl="revTx" presStyleIdx="1" presStyleCnt="4">
        <dgm:presLayoutVars>
          <dgm:chMax val="1"/>
          <dgm:chPref val="1"/>
        </dgm:presLayoutVars>
      </dgm:prSet>
      <dgm:spPr/>
    </dgm:pt>
    <dgm:pt modelId="{7EF31FF1-2228-4C4F-BE4D-68F75FB445BB}" type="pres">
      <dgm:prSet presAssocID="{2DF0064B-9C8E-4B92-AFC7-CCB1AFC81A48}" presName="sibTrans" presStyleCnt="0"/>
      <dgm:spPr/>
    </dgm:pt>
    <dgm:pt modelId="{2267421C-1B88-49E7-B08D-1C0A6447D8B9}" type="pres">
      <dgm:prSet presAssocID="{6AEBBF4D-D935-4708-AAF6-9D56BE8F23FD}" presName="compNode" presStyleCnt="0"/>
      <dgm:spPr/>
    </dgm:pt>
    <dgm:pt modelId="{1E02C150-0A81-4BCA-A7F6-495C7AD5BD5F}" type="pres">
      <dgm:prSet presAssocID="{6AEBBF4D-D935-4708-AAF6-9D56BE8F23FD}" presName="iconBgRect" presStyleLbl="bgShp" presStyleIdx="2" presStyleCnt="4"/>
      <dgm:spPr/>
    </dgm:pt>
    <dgm:pt modelId="{6988642D-10F7-458F-B08C-0F8BEF2C2899}" type="pres">
      <dgm:prSet presAssocID="{6AEBBF4D-D935-4708-AAF6-9D56BE8F23F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nn diagram"/>
        </a:ext>
      </dgm:extLst>
    </dgm:pt>
    <dgm:pt modelId="{8CDB8120-2078-4B31-AF22-27E859FB0241}" type="pres">
      <dgm:prSet presAssocID="{6AEBBF4D-D935-4708-AAF6-9D56BE8F23FD}" presName="spaceRect" presStyleCnt="0"/>
      <dgm:spPr/>
    </dgm:pt>
    <dgm:pt modelId="{45090624-F1EA-481F-85D0-99A6A22AF6DA}" type="pres">
      <dgm:prSet presAssocID="{6AEBBF4D-D935-4708-AAF6-9D56BE8F23FD}" presName="textRect" presStyleLbl="revTx" presStyleIdx="2" presStyleCnt="4">
        <dgm:presLayoutVars>
          <dgm:chMax val="1"/>
          <dgm:chPref val="1"/>
        </dgm:presLayoutVars>
      </dgm:prSet>
      <dgm:spPr/>
    </dgm:pt>
    <dgm:pt modelId="{24625956-9725-4D8E-B9A6-17DF316D33F6}" type="pres">
      <dgm:prSet presAssocID="{C1716302-DCD4-409D-9E0F-7491F42463A8}" presName="sibTrans" presStyleCnt="0"/>
      <dgm:spPr/>
    </dgm:pt>
    <dgm:pt modelId="{046F600C-B91E-49A8-9C0D-D0467ECEFC47}" type="pres">
      <dgm:prSet presAssocID="{E56AF7A5-0E02-4814-B897-7705C2380156}" presName="compNode" presStyleCnt="0"/>
      <dgm:spPr/>
    </dgm:pt>
    <dgm:pt modelId="{B7FE69EC-C70D-46DF-8720-089B0D4321BA}" type="pres">
      <dgm:prSet presAssocID="{E56AF7A5-0E02-4814-B897-7705C2380156}" presName="iconBgRect" presStyleLbl="bgShp" presStyleIdx="3" presStyleCnt="4"/>
      <dgm:spPr/>
    </dgm:pt>
    <dgm:pt modelId="{E81E31D6-CFE9-4E18-8F6A-4022DCF756CC}" type="pres">
      <dgm:prSet presAssocID="{E56AF7A5-0E02-4814-B897-7705C238015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3DD92520-EA96-4C53-B4B0-EEC317176E9D}" type="pres">
      <dgm:prSet presAssocID="{E56AF7A5-0E02-4814-B897-7705C2380156}" presName="spaceRect" presStyleCnt="0"/>
      <dgm:spPr/>
    </dgm:pt>
    <dgm:pt modelId="{A7D719B5-65ED-405E-A1FB-A5034FE537C7}" type="pres">
      <dgm:prSet presAssocID="{E56AF7A5-0E02-4814-B897-7705C2380156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96548A61-9951-47E4-9A0E-CF74A00629D4}" type="presOf" srcId="{B34577D8-2DBD-4C91-A38A-5159AB855323}" destId="{8826C0DD-6EB2-4BAA-A2F7-367A21ECDF1A}" srcOrd="0" destOrd="0" presId="urn:microsoft.com/office/officeart/2018/5/layout/IconCircleLabelList"/>
    <dgm:cxn modelId="{160C5662-2800-4BAB-AFB7-6EFAE82F261A}" type="presOf" srcId="{6AEBBF4D-D935-4708-AAF6-9D56BE8F23FD}" destId="{45090624-F1EA-481F-85D0-99A6A22AF6DA}" srcOrd="0" destOrd="0" presId="urn:microsoft.com/office/officeart/2018/5/layout/IconCircleLabelList"/>
    <dgm:cxn modelId="{3133294F-1373-411B-8465-E89093A0F6E7}" srcId="{B34577D8-2DBD-4C91-A38A-5159AB855323}" destId="{367EBDEA-97EE-4195-ABA1-381BBC47BDBB}" srcOrd="0" destOrd="0" parTransId="{0EF634C8-0111-4609-8822-E0EDDFDB6094}" sibTransId="{52684B20-0EE8-426D-BA21-1C0F35DF32E9}"/>
    <dgm:cxn modelId="{F87AC093-5129-4598-944A-5DA475E90874}" srcId="{B34577D8-2DBD-4C91-A38A-5159AB855323}" destId="{6AEBBF4D-D935-4708-AAF6-9D56BE8F23FD}" srcOrd="2" destOrd="0" parTransId="{49DFD700-9FBE-42B9-A398-A44387974AFC}" sibTransId="{C1716302-DCD4-409D-9E0F-7491F42463A8}"/>
    <dgm:cxn modelId="{79A20FA3-994F-4817-8BD2-64A71DEDE730}" type="presOf" srcId="{367EBDEA-97EE-4195-ABA1-381BBC47BDBB}" destId="{D88903DD-D451-4140-AF77-0F6B8BF6988A}" srcOrd="0" destOrd="0" presId="urn:microsoft.com/office/officeart/2018/5/layout/IconCircleLabelList"/>
    <dgm:cxn modelId="{D7244ABC-B259-4728-A5D5-4B7C71837D86}" srcId="{B34577D8-2DBD-4C91-A38A-5159AB855323}" destId="{A9DE8812-E920-44D9-9820-AD524CF4B2A0}" srcOrd="1" destOrd="0" parTransId="{A6E21DCF-FA59-4BEF-944C-57C70E59E279}" sibTransId="{2DF0064B-9C8E-4B92-AFC7-CCB1AFC81A48}"/>
    <dgm:cxn modelId="{3B650AEA-BEDC-4B76-A60C-B48749F94927}" type="presOf" srcId="{E56AF7A5-0E02-4814-B897-7705C2380156}" destId="{A7D719B5-65ED-405E-A1FB-A5034FE537C7}" srcOrd="0" destOrd="0" presId="urn:microsoft.com/office/officeart/2018/5/layout/IconCircleLabelList"/>
    <dgm:cxn modelId="{361506EE-836E-40A7-AA09-B848FD43CF02}" srcId="{B34577D8-2DBD-4C91-A38A-5159AB855323}" destId="{E56AF7A5-0E02-4814-B897-7705C2380156}" srcOrd="3" destOrd="0" parTransId="{5D695D5F-3C1D-406C-B266-0C6D680C1A92}" sibTransId="{16AC0265-E856-4436-8F34-7D108FB29544}"/>
    <dgm:cxn modelId="{AD03A2EE-3D10-48A4-9790-A6FC654817E5}" type="presOf" srcId="{A9DE8812-E920-44D9-9820-AD524CF4B2A0}" destId="{A1B838F7-A303-4F72-83F4-80BE656845A7}" srcOrd="0" destOrd="0" presId="urn:microsoft.com/office/officeart/2018/5/layout/IconCircleLabelList"/>
    <dgm:cxn modelId="{D6E4F9FC-5777-48FF-9C02-16EC632F620E}" type="presParOf" srcId="{8826C0DD-6EB2-4BAA-A2F7-367A21ECDF1A}" destId="{10602897-EF90-40E7-A7DA-D25D1A783BA6}" srcOrd="0" destOrd="0" presId="urn:microsoft.com/office/officeart/2018/5/layout/IconCircleLabelList"/>
    <dgm:cxn modelId="{5E6C9D20-6139-4225-9158-0009DB302655}" type="presParOf" srcId="{10602897-EF90-40E7-A7DA-D25D1A783BA6}" destId="{16A8B382-070F-4E58-AA2D-D58BE24B1EA0}" srcOrd="0" destOrd="0" presId="urn:microsoft.com/office/officeart/2018/5/layout/IconCircleLabelList"/>
    <dgm:cxn modelId="{16CAA8F4-A07A-40E6-9983-FE8331EDF983}" type="presParOf" srcId="{10602897-EF90-40E7-A7DA-D25D1A783BA6}" destId="{160EC6B2-7D4B-4A00-8F62-97BEBFC4518E}" srcOrd="1" destOrd="0" presId="urn:microsoft.com/office/officeart/2018/5/layout/IconCircleLabelList"/>
    <dgm:cxn modelId="{FE37471B-A720-4AE2-A68B-25B41710DF28}" type="presParOf" srcId="{10602897-EF90-40E7-A7DA-D25D1A783BA6}" destId="{BE97B50F-1032-40F0-AE0B-AA5F06E6FE45}" srcOrd="2" destOrd="0" presId="urn:microsoft.com/office/officeart/2018/5/layout/IconCircleLabelList"/>
    <dgm:cxn modelId="{FBEB26C7-A3B3-4C4E-BEFD-25D074AD63B7}" type="presParOf" srcId="{10602897-EF90-40E7-A7DA-D25D1A783BA6}" destId="{D88903DD-D451-4140-AF77-0F6B8BF6988A}" srcOrd="3" destOrd="0" presId="urn:microsoft.com/office/officeart/2018/5/layout/IconCircleLabelList"/>
    <dgm:cxn modelId="{9B7A6F93-327D-440B-B4F9-F531E0F1F670}" type="presParOf" srcId="{8826C0DD-6EB2-4BAA-A2F7-367A21ECDF1A}" destId="{97DEB417-F15E-4A6B-8433-0B0151DED252}" srcOrd="1" destOrd="0" presId="urn:microsoft.com/office/officeart/2018/5/layout/IconCircleLabelList"/>
    <dgm:cxn modelId="{242A81FF-1E3D-4738-BE24-F7283FCA89FE}" type="presParOf" srcId="{8826C0DD-6EB2-4BAA-A2F7-367A21ECDF1A}" destId="{3E4815E5-FB09-4ACA-9016-B35A6E74A9CE}" srcOrd="2" destOrd="0" presId="urn:microsoft.com/office/officeart/2018/5/layout/IconCircleLabelList"/>
    <dgm:cxn modelId="{3AF1F35F-2FF9-4BA1-976A-C72A1E10CA46}" type="presParOf" srcId="{3E4815E5-FB09-4ACA-9016-B35A6E74A9CE}" destId="{B3E8A996-6C00-43A7-8E75-D5E5F4E2C319}" srcOrd="0" destOrd="0" presId="urn:microsoft.com/office/officeart/2018/5/layout/IconCircleLabelList"/>
    <dgm:cxn modelId="{59EFBC50-D4F8-4FB3-8E80-83350D843A1A}" type="presParOf" srcId="{3E4815E5-FB09-4ACA-9016-B35A6E74A9CE}" destId="{6244C03C-8D63-44F7-9848-3BDD7773E658}" srcOrd="1" destOrd="0" presId="urn:microsoft.com/office/officeart/2018/5/layout/IconCircleLabelList"/>
    <dgm:cxn modelId="{6F787CB4-F739-4FD8-B6B8-678854833C24}" type="presParOf" srcId="{3E4815E5-FB09-4ACA-9016-B35A6E74A9CE}" destId="{5CEF5C12-CF86-4F49-85B1-B677335351D3}" srcOrd="2" destOrd="0" presId="urn:microsoft.com/office/officeart/2018/5/layout/IconCircleLabelList"/>
    <dgm:cxn modelId="{8B981F2C-4A8A-488C-BE4E-58C6E8512E15}" type="presParOf" srcId="{3E4815E5-FB09-4ACA-9016-B35A6E74A9CE}" destId="{A1B838F7-A303-4F72-83F4-80BE656845A7}" srcOrd="3" destOrd="0" presId="urn:microsoft.com/office/officeart/2018/5/layout/IconCircleLabelList"/>
    <dgm:cxn modelId="{32BF02A8-A404-410E-A23B-D9DD51ED65A3}" type="presParOf" srcId="{8826C0DD-6EB2-4BAA-A2F7-367A21ECDF1A}" destId="{7EF31FF1-2228-4C4F-BE4D-68F75FB445BB}" srcOrd="3" destOrd="0" presId="urn:microsoft.com/office/officeart/2018/5/layout/IconCircleLabelList"/>
    <dgm:cxn modelId="{EADA47ED-12FC-44A0-92DD-071F476453C2}" type="presParOf" srcId="{8826C0DD-6EB2-4BAA-A2F7-367A21ECDF1A}" destId="{2267421C-1B88-49E7-B08D-1C0A6447D8B9}" srcOrd="4" destOrd="0" presId="urn:microsoft.com/office/officeart/2018/5/layout/IconCircleLabelList"/>
    <dgm:cxn modelId="{6767A0B7-7CD8-47B8-B6CE-E81EB74C0CE1}" type="presParOf" srcId="{2267421C-1B88-49E7-B08D-1C0A6447D8B9}" destId="{1E02C150-0A81-4BCA-A7F6-495C7AD5BD5F}" srcOrd="0" destOrd="0" presId="urn:microsoft.com/office/officeart/2018/5/layout/IconCircleLabelList"/>
    <dgm:cxn modelId="{CFFFAD44-37C5-492C-8158-E5BDC1D76158}" type="presParOf" srcId="{2267421C-1B88-49E7-B08D-1C0A6447D8B9}" destId="{6988642D-10F7-458F-B08C-0F8BEF2C2899}" srcOrd="1" destOrd="0" presId="urn:microsoft.com/office/officeart/2018/5/layout/IconCircleLabelList"/>
    <dgm:cxn modelId="{C2E778D5-83DD-48D3-91C9-FEF48E4BBDB6}" type="presParOf" srcId="{2267421C-1B88-49E7-B08D-1C0A6447D8B9}" destId="{8CDB8120-2078-4B31-AF22-27E859FB0241}" srcOrd="2" destOrd="0" presId="urn:microsoft.com/office/officeart/2018/5/layout/IconCircleLabelList"/>
    <dgm:cxn modelId="{814E1B65-6125-464F-9F37-8FF7CFA98C6D}" type="presParOf" srcId="{2267421C-1B88-49E7-B08D-1C0A6447D8B9}" destId="{45090624-F1EA-481F-85D0-99A6A22AF6DA}" srcOrd="3" destOrd="0" presId="urn:microsoft.com/office/officeart/2018/5/layout/IconCircleLabelList"/>
    <dgm:cxn modelId="{D8785567-F6CC-44CC-9E48-CF5F75E13FD7}" type="presParOf" srcId="{8826C0DD-6EB2-4BAA-A2F7-367A21ECDF1A}" destId="{24625956-9725-4D8E-B9A6-17DF316D33F6}" srcOrd="5" destOrd="0" presId="urn:microsoft.com/office/officeart/2018/5/layout/IconCircleLabelList"/>
    <dgm:cxn modelId="{5B5CC945-A1CE-4861-B5E8-AB326FECE858}" type="presParOf" srcId="{8826C0DD-6EB2-4BAA-A2F7-367A21ECDF1A}" destId="{046F600C-B91E-49A8-9C0D-D0467ECEFC47}" srcOrd="6" destOrd="0" presId="urn:microsoft.com/office/officeart/2018/5/layout/IconCircleLabelList"/>
    <dgm:cxn modelId="{2FA4DF7B-76A4-41B1-B6EA-576CCC1119B9}" type="presParOf" srcId="{046F600C-B91E-49A8-9C0D-D0467ECEFC47}" destId="{B7FE69EC-C70D-46DF-8720-089B0D4321BA}" srcOrd="0" destOrd="0" presId="urn:microsoft.com/office/officeart/2018/5/layout/IconCircleLabelList"/>
    <dgm:cxn modelId="{AB3C612C-8904-465C-A4FF-235593ED8D2E}" type="presParOf" srcId="{046F600C-B91E-49A8-9C0D-D0467ECEFC47}" destId="{E81E31D6-CFE9-4E18-8F6A-4022DCF756CC}" srcOrd="1" destOrd="0" presId="urn:microsoft.com/office/officeart/2018/5/layout/IconCircleLabelList"/>
    <dgm:cxn modelId="{80951B97-61A4-42A4-9F83-62981C9DABB3}" type="presParOf" srcId="{046F600C-B91E-49A8-9C0D-D0467ECEFC47}" destId="{3DD92520-EA96-4C53-B4B0-EEC317176E9D}" srcOrd="2" destOrd="0" presId="urn:microsoft.com/office/officeart/2018/5/layout/IconCircleLabelList"/>
    <dgm:cxn modelId="{D7DCCCD1-9F0D-43A9-9920-A2B89888CCE7}" type="presParOf" srcId="{046F600C-B91E-49A8-9C0D-D0467ECEFC47}" destId="{A7D719B5-65ED-405E-A1FB-A5034FE537C7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291CC8-575C-4B1B-A94D-51234E5CF4B5}">
      <dsp:nvSpPr>
        <dsp:cNvPr id="0" name=""/>
        <dsp:cNvSpPr/>
      </dsp:nvSpPr>
      <dsp:spPr>
        <a:xfrm>
          <a:off x="643628" y="250702"/>
          <a:ext cx="1887187" cy="1887187"/>
        </a:xfrm>
        <a:prstGeom prst="ellipse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073427-3FD0-4F49-AD0F-673DE8577F4B}">
      <dsp:nvSpPr>
        <dsp:cNvPr id="0" name=""/>
        <dsp:cNvSpPr/>
      </dsp:nvSpPr>
      <dsp:spPr>
        <a:xfrm>
          <a:off x="1045816" y="652889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93C9E6-6A0B-48DE-87B2-39535D8DE9CA}">
      <dsp:nvSpPr>
        <dsp:cNvPr id="0" name=""/>
        <dsp:cNvSpPr/>
      </dsp:nvSpPr>
      <dsp:spPr>
        <a:xfrm>
          <a:off x="40347" y="2725702"/>
          <a:ext cx="3093750" cy="101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400" kern="1200" dirty="0">
              <a:solidFill>
                <a:schemeClr val="bg1"/>
              </a:solidFill>
            </a:rPr>
            <a:t>Workshop: </a:t>
          </a:r>
          <a:br>
            <a:rPr lang="cs-CZ" sz="2400" kern="1200" dirty="0">
              <a:solidFill>
                <a:schemeClr val="bg1"/>
              </a:solidFill>
            </a:rPr>
          </a:br>
          <a:r>
            <a:rPr lang="cs-CZ" sz="2400" kern="1200" dirty="0">
              <a:solidFill>
                <a:schemeClr val="bg1"/>
              </a:solidFill>
            </a:rPr>
            <a:t>80 bodů za úkol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40347" y="2725702"/>
        <a:ext cx="3093750" cy="1012500"/>
      </dsp:txXfrm>
    </dsp:sp>
    <dsp:sp modelId="{91B0A77D-C256-4561-9741-AF00FD7B65BE}">
      <dsp:nvSpPr>
        <dsp:cNvPr id="0" name=""/>
        <dsp:cNvSpPr/>
      </dsp:nvSpPr>
      <dsp:spPr>
        <a:xfrm>
          <a:off x="4278785" y="250702"/>
          <a:ext cx="1887187" cy="1887187"/>
        </a:xfrm>
        <a:prstGeom prst="ellipse">
          <a:avLst/>
        </a:prstGeom>
        <a:solidFill>
          <a:schemeClr val="tx2">
            <a:lumMod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D311C4-49F5-4FFA-B8B7-34AD6E04D488}">
      <dsp:nvSpPr>
        <dsp:cNvPr id="0" name=""/>
        <dsp:cNvSpPr/>
      </dsp:nvSpPr>
      <dsp:spPr>
        <a:xfrm>
          <a:off x="4680972" y="652889"/>
          <a:ext cx="1082812" cy="1082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39D88A-7B63-4BE6-B2FE-BF447F08F024}">
      <dsp:nvSpPr>
        <dsp:cNvPr id="0" name=""/>
        <dsp:cNvSpPr/>
      </dsp:nvSpPr>
      <dsp:spPr>
        <a:xfrm>
          <a:off x="3675504" y="2725702"/>
          <a:ext cx="3093750" cy="101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400" kern="1200" dirty="0">
              <a:solidFill>
                <a:schemeClr val="bg1"/>
              </a:solidFill>
            </a:rPr>
            <a:t>Workshop: </a:t>
          </a:r>
          <a:br>
            <a:rPr lang="cs-CZ" sz="2400" kern="1200" dirty="0">
              <a:solidFill>
                <a:schemeClr val="bg1"/>
              </a:solidFill>
            </a:rPr>
          </a:br>
          <a:r>
            <a:rPr lang="cs-CZ" sz="2400" kern="1200" dirty="0">
              <a:solidFill>
                <a:schemeClr val="bg1"/>
              </a:solidFill>
            </a:rPr>
            <a:t>20 bodů za hodnocení ÚKOLŮ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3675504" y="2725702"/>
        <a:ext cx="3093750" cy="1012500"/>
      </dsp:txXfrm>
    </dsp:sp>
    <dsp:sp modelId="{727AC9D3-ACE1-4338-8432-F64CE4ADBFAF}">
      <dsp:nvSpPr>
        <dsp:cNvPr id="0" name=""/>
        <dsp:cNvSpPr/>
      </dsp:nvSpPr>
      <dsp:spPr>
        <a:xfrm>
          <a:off x="7913941" y="250702"/>
          <a:ext cx="1887187" cy="1887187"/>
        </a:xfrm>
        <a:prstGeom prst="ellipse">
          <a:avLst/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4F9C21-6D1E-45D5-B56A-B71A80BC9519}">
      <dsp:nvSpPr>
        <dsp:cNvPr id="0" name=""/>
        <dsp:cNvSpPr/>
      </dsp:nvSpPr>
      <dsp:spPr>
        <a:xfrm>
          <a:off x="8316129" y="652889"/>
          <a:ext cx="1082812" cy="1082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B7F94-75CA-4AD6-8303-46B892E7DEA3}">
      <dsp:nvSpPr>
        <dsp:cNvPr id="0" name=""/>
        <dsp:cNvSpPr/>
      </dsp:nvSpPr>
      <dsp:spPr>
        <a:xfrm>
          <a:off x="7310660" y="2725702"/>
          <a:ext cx="3093750" cy="101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br>
            <a:rPr lang="cs-CZ" sz="2400" kern="1200" dirty="0">
              <a:solidFill>
                <a:schemeClr val="bg1"/>
              </a:solidFill>
            </a:rPr>
          </a:br>
          <a:r>
            <a:rPr lang="cs-CZ" sz="2400" kern="1200" dirty="0">
              <a:solidFill>
                <a:schemeClr val="bg1"/>
              </a:solidFill>
            </a:rPr>
            <a:t>16 bodů za test </a:t>
          </a:r>
          <a:br>
            <a:rPr lang="cs-CZ" sz="2400" kern="1200" dirty="0">
              <a:solidFill>
                <a:schemeClr val="bg1"/>
              </a:solidFill>
            </a:rPr>
          </a:br>
          <a:r>
            <a:rPr lang="cs-CZ" sz="2400" kern="1200" dirty="0">
              <a:solidFill>
                <a:schemeClr val="bg1"/>
              </a:solidFill>
            </a:rPr>
            <a:t>tři pokusy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7310660" y="2725702"/>
        <a:ext cx="3093750" cy="1012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A8B382-070F-4E58-AA2D-D58BE24B1EA0}">
      <dsp:nvSpPr>
        <dsp:cNvPr id="0" name=""/>
        <dsp:cNvSpPr/>
      </dsp:nvSpPr>
      <dsp:spPr>
        <a:xfrm>
          <a:off x="942346" y="806393"/>
          <a:ext cx="1262790" cy="126279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0EC6B2-7D4B-4A00-8F62-97BEBFC4518E}">
      <dsp:nvSpPr>
        <dsp:cNvPr id="0" name=""/>
        <dsp:cNvSpPr/>
      </dsp:nvSpPr>
      <dsp:spPr>
        <a:xfrm>
          <a:off x="1211465" y="1075512"/>
          <a:ext cx="724552" cy="7245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8903DD-D451-4140-AF77-0F6B8BF6988A}">
      <dsp:nvSpPr>
        <dsp:cNvPr id="0" name=""/>
        <dsp:cNvSpPr/>
      </dsp:nvSpPr>
      <dsp:spPr>
        <a:xfrm>
          <a:off x="538667" y="2462511"/>
          <a:ext cx="207014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700" kern="1200"/>
            <a:t>Zopakovat třídy v Pythonu</a:t>
          </a:r>
          <a:endParaRPr lang="en-US" sz="1700" kern="1200"/>
        </a:p>
      </dsp:txBody>
      <dsp:txXfrm>
        <a:off x="538667" y="2462511"/>
        <a:ext cx="2070148" cy="720000"/>
      </dsp:txXfrm>
    </dsp:sp>
    <dsp:sp modelId="{B3E8A996-6C00-43A7-8E75-D5E5F4E2C319}">
      <dsp:nvSpPr>
        <dsp:cNvPr id="0" name=""/>
        <dsp:cNvSpPr/>
      </dsp:nvSpPr>
      <dsp:spPr>
        <a:xfrm>
          <a:off x="3374771" y="806393"/>
          <a:ext cx="1262790" cy="126279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44C03C-8D63-44F7-9848-3BDD7773E658}">
      <dsp:nvSpPr>
        <dsp:cNvPr id="0" name=""/>
        <dsp:cNvSpPr/>
      </dsp:nvSpPr>
      <dsp:spPr>
        <a:xfrm>
          <a:off x="3643890" y="1075512"/>
          <a:ext cx="724552" cy="7245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B838F7-A303-4F72-83F4-80BE656845A7}">
      <dsp:nvSpPr>
        <dsp:cNvPr id="0" name=""/>
        <dsp:cNvSpPr/>
      </dsp:nvSpPr>
      <dsp:spPr>
        <a:xfrm>
          <a:off x="2971092" y="2462511"/>
          <a:ext cx="207014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700" kern="1200"/>
            <a:t>Důsledně probrat terminologii</a:t>
          </a:r>
          <a:endParaRPr lang="en-US" sz="1700" kern="1200"/>
        </a:p>
      </dsp:txBody>
      <dsp:txXfrm>
        <a:off x="2971092" y="2462511"/>
        <a:ext cx="2070148" cy="720000"/>
      </dsp:txXfrm>
    </dsp:sp>
    <dsp:sp modelId="{1E02C150-0A81-4BCA-A7F6-495C7AD5BD5F}">
      <dsp:nvSpPr>
        <dsp:cNvPr id="0" name=""/>
        <dsp:cNvSpPr/>
      </dsp:nvSpPr>
      <dsp:spPr>
        <a:xfrm>
          <a:off x="5807196" y="806393"/>
          <a:ext cx="1262790" cy="126279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88642D-10F7-458F-B08C-0F8BEF2C2899}">
      <dsp:nvSpPr>
        <dsp:cNvPr id="0" name=""/>
        <dsp:cNvSpPr/>
      </dsp:nvSpPr>
      <dsp:spPr>
        <a:xfrm>
          <a:off x="6076315" y="1075512"/>
          <a:ext cx="724552" cy="7245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090624-F1EA-481F-85D0-99A6A22AF6DA}">
      <dsp:nvSpPr>
        <dsp:cNvPr id="0" name=""/>
        <dsp:cNvSpPr/>
      </dsp:nvSpPr>
      <dsp:spPr>
        <a:xfrm>
          <a:off x="5403517" y="2462511"/>
          <a:ext cx="207014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700" kern="1200"/>
            <a:t>Propojit více tříd v Pythonu dohromady</a:t>
          </a:r>
          <a:endParaRPr lang="en-US" sz="1700" kern="1200"/>
        </a:p>
      </dsp:txBody>
      <dsp:txXfrm>
        <a:off x="5403517" y="2462511"/>
        <a:ext cx="2070148" cy="720000"/>
      </dsp:txXfrm>
    </dsp:sp>
    <dsp:sp modelId="{B7FE69EC-C70D-46DF-8720-089B0D4321BA}">
      <dsp:nvSpPr>
        <dsp:cNvPr id="0" name=""/>
        <dsp:cNvSpPr/>
      </dsp:nvSpPr>
      <dsp:spPr>
        <a:xfrm>
          <a:off x="8239620" y="806393"/>
          <a:ext cx="1262790" cy="126279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1E31D6-CFE9-4E18-8F6A-4022DCF756CC}">
      <dsp:nvSpPr>
        <dsp:cNvPr id="0" name=""/>
        <dsp:cNvSpPr/>
      </dsp:nvSpPr>
      <dsp:spPr>
        <a:xfrm>
          <a:off x="8508740" y="1075512"/>
          <a:ext cx="724552" cy="72455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D719B5-65ED-405E-A1FB-A5034FE537C7}">
      <dsp:nvSpPr>
        <dsp:cNvPr id="0" name=""/>
        <dsp:cNvSpPr/>
      </dsp:nvSpPr>
      <dsp:spPr>
        <a:xfrm>
          <a:off x="7835941" y="2462511"/>
          <a:ext cx="207014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700" kern="1200"/>
            <a:t>Objasnit problematiku domácího úkolu</a:t>
          </a:r>
          <a:endParaRPr lang="en-US" sz="1700" kern="1200"/>
        </a:p>
      </dsp:txBody>
      <dsp:txXfrm>
        <a:off x="7835941" y="2462511"/>
        <a:ext cx="2070148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111.62791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0-03-17T16:50:55.3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6078 2939 0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53FFF-9A92-4DBC-8E3F-4C6217A83646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EFF0A-C8FB-4C9A-B7A3-05A32FB88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226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Třída reprezentuje osobu, která má věk a umí z dospělého člověka udělat puberťáka pomocí funkce nastavVekNa15. A jak na to?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2EFF0A-C8FB-4C9A-B7A3-05A32FB88C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758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2EFF0A-C8FB-4C9A-B7A3-05A32FB88C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88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D9D90-6596-48AA-BB01-439D50F558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8B4A7F-3EDA-49AD-AAEB-3F9297212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D2F7C-076F-4AF2-BD31-022E83249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82A48-537D-4DCB-8E76-F0BFEE005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B68D5-3026-4DF6-BA68-4E90DCB09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9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F2E09-2113-4675-90D8-F7A41D90D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B1E0C3-3751-4BCD-AA32-1AE85E033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1797E-D321-4F4F-B724-D4CBD00C0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F1506-479B-4DAE-A104-E74491227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74A3F-3BCB-4066-B1F8-721BBA076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988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F55E3D-3446-4A06-B864-8078CAED08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03D97E-9A02-4A41-9FDA-5D64815C9F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A0319-81F2-4FDF-BF61-D9891A392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78B38-267B-487B-9B00-2740F13C5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F928A-88D6-4013-8E0E-D565E7C3D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64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14B01-80DD-4865-B61D-15A9EBE20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0D232-AAA9-4968-BD65-2DE770ABB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E1E90-F66F-47DD-8AFF-974C0E5D2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50951-DC4F-46E8-AB73-1C3AA66B4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62C0B-E625-4479-AE6A-312F94D72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6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E1A1D-74B1-4122-A006-F11211C89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5CA7E4-A308-4F8F-9E1F-85CFEB9E3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318AD-7C1D-4BA7-A1E3-59BAF3124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B5535-CAFF-4BDF-A004-E4136A68B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E0660-FC35-40E7-A195-745D538AE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03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81135-D86C-465C-A1E8-2B7821118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20C9D-0A07-402B-B48C-A2B42FD707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095FCA-5AEF-4B0C-BD1C-FAAD3079A1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E78D4B-4761-460B-BCD4-A7673361F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734C0A-5572-4EBE-B61D-CD04C38B0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4AFA8-5B42-46D2-8535-1EC203A75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3A902-C305-46AE-8D93-04C979E6A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69B84A-74A0-4712-AC57-E3D863EC8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CEF251-1659-4A40-86F9-912A9783D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C2CFB4-70D0-48B1-B33D-E6115062E8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2E0B28-39EA-4F95-9AB8-647EC8F037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4577CD-3B9B-452C-8BD5-D523A236E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30839-E311-4B55-9446-DA089E7A2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8B549A-319D-4BBE-80E4-969D3E53C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27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8C7FE-D4D6-4CD8-8F0F-C08E100D7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0017A8-56EB-4191-A32D-16E59079A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BA18E1-D104-44CD-91AA-77185DE45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7B0282-CCB8-4860-845C-416751CD3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9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A50ADA-67C2-442B-B3D6-7DB82CB80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F649F4-546E-493B-998A-DED8C4116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D9814-73E5-41F4-BED3-C019C19D6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401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2C74E-FA26-4E88-8A92-2AB87319A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0D84A-EFA7-498B-AB8C-4A7654F01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6FC5AB-1DB9-42DE-B178-CED7E47BD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5D13C2-FEE0-4C45-ADED-DC5B8BB50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A7E01C-5052-44D7-80FE-F8FC82B5C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76A8F-DFA6-4B97-BE2C-A4882710B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7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178E3-6972-49D9-8237-AF93D0EDB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D7A389-E7A6-474B-8090-8A9ADEDFC8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169B5E-3E43-44D2-AD04-6CD24AB2A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BEA20F-2EFC-4255-A42D-0D7274AB5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14E4B3-DA91-4E59-8E25-F0B966670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D7E73D-71E4-4B95-B71F-5860BA73E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037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832D8B-BDEA-490E-A89B-D3D439E12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DFC543-31B2-4B7E-98C0-7ECEF2DDF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85C77-7FD3-454B-9213-B28BA60B8E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8D2B3-3DB8-4CF5-9876-A7769B5AA9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26D7F-AB96-4479-AAF4-4165D5DE1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8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0.svg"/><Relationship Id="rId7" Type="http://schemas.openxmlformats.org/officeDocument/2006/relationships/image" Target="../media/image22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Relationship Id="rId9" Type="http://schemas.openxmlformats.org/officeDocument/2006/relationships/image" Target="../media/image18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A8AAD-D93E-4F07-9BA5-8BFBBF1C62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7799"/>
            <a:ext cx="9144000" cy="3277833"/>
          </a:xfrm>
        </p:spPr>
        <p:txBody>
          <a:bodyPr>
            <a:normAutofit/>
          </a:bodyPr>
          <a:lstStyle/>
          <a:p>
            <a:r>
              <a:rPr lang="cs-CZ" sz="8000" b="1" dirty="0"/>
              <a:t>Propojení tříd</a:t>
            </a:r>
            <a:br>
              <a:rPr lang="cs-CZ" sz="8000" b="1" dirty="0"/>
            </a:br>
            <a:r>
              <a:rPr lang="cs-CZ" sz="8000" b="1" dirty="0"/>
              <a:t>v </a:t>
            </a:r>
            <a:r>
              <a:rPr lang="cs-CZ" sz="8000" b="1" dirty="0">
                <a:solidFill>
                  <a:srgbClr val="FF0000"/>
                </a:solidFill>
              </a:rPr>
              <a:t>PYTHONU</a:t>
            </a:r>
            <a:endParaRPr lang="en-US" sz="80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B089210-7AC2-4199-87B2-F11FC6644E4A}"/>
                  </a:ext>
                </a:extLst>
              </p14:cNvPr>
              <p14:cNvContentPartPr/>
              <p14:nvPr/>
            </p14:nvContentPartPr>
            <p14:xfrm>
              <a:off x="2188080" y="1058040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B089210-7AC2-4199-87B2-F11FC6644E4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78720" y="104868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21209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2E16D-F2C5-4209-B95C-BC6E79162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68425"/>
          </a:xfrm>
        </p:spPr>
        <p:txBody>
          <a:bodyPr>
            <a:normAutofit/>
          </a:bodyPr>
          <a:lstStyle/>
          <a:p>
            <a:pPr algn="ctr"/>
            <a:r>
              <a:rPr lang="cs-CZ" sz="6600" b="1" dirty="0"/>
              <a:t>TŘÍDA v Pythonu</a:t>
            </a:r>
            <a:endParaRPr lang="en-US" sz="6600" b="1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EC03B5-0B8F-4565-9871-A1A7AE26D9FF}"/>
              </a:ext>
            </a:extLst>
          </p:cNvPr>
          <p:cNvSpPr txBox="1"/>
          <p:nvPr/>
        </p:nvSpPr>
        <p:spPr>
          <a:xfrm>
            <a:off x="566737" y="2178110"/>
            <a:ext cx="1105852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class Person:</a:t>
            </a:r>
            <a:br>
              <a:rPr lang="en-US" sz="2800" dirty="0"/>
            </a:br>
            <a:r>
              <a:rPr lang="en-US" sz="2800" dirty="0"/>
              <a:t>  def __</a:t>
            </a:r>
            <a:r>
              <a:rPr lang="en-US" sz="2800" dirty="0" err="1"/>
              <a:t>init</a:t>
            </a:r>
            <a:r>
              <a:rPr lang="en-US" sz="2800" dirty="0"/>
              <a:t>__(self, name, age):</a:t>
            </a:r>
            <a:br>
              <a:rPr lang="en-US" sz="2800" dirty="0"/>
            </a:br>
            <a:r>
              <a:rPr lang="en-US" sz="2800" dirty="0"/>
              <a:t>    self.name = name</a:t>
            </a:r>
            <a:br>
              <a:rPr lang="en-US" sz="2800" dirty="0"/>
            </a:br>
            <a:r>
              <a:rPr lang="en-US" sz="2800" dirty="0"/>
              <a:t>    </a:t>
            </a:r>
            <a:r>
              <a:rPr lang="en-US" sz="2800" dirty="0" err="1"/>
              <a:t>self.age</a:t>
            </a:r>
            <a:r>
              <a:rPr lang="en-US" sz="2800" dirty="0"/>
              <a:t> = age</a:t>
            </a:r>
            <a:br>
              <a:rPr lang="en-US" sz="2800" dirty="0"/>
            </a:br>
            <a:endParaRPr lang="cs-CZ" sz="2800" dirty="0"/>
          </a:p>
          <a:p>
            <a:r>
              <a:rPr lang="cs-CZ" sz="2800" dirty="0"/>
              <a:t>  def nastavVekNa15 (self):</a:t>
            </a:r>
            <a:br>
              <a:rPr lang="cs-CZ" sz="2800" dirty="0"/>
            </a:br>
            <a:r>
              <a:rPr lang="cs-CZ" sz="2800" dirty="0"/>
              <a:t>    self.age = 15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p1</a:t>
            </a:r>
            <a:r>
              <a:rPr lang="en-US" sz="2800" dirty="0"/>
              <a:t> = Person("John", 36)</a:t>
            </a:r>
            <a:br>
              <a:rPr lang="en-US" sz="2800" dirty="0"/>
            </a:br>
            <a:br>
              <a:rPr lang="en-US" sz="2800" dirty="0"/>
            </a:br>
            <a:endParaRPr lang="en-US" sz="2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FFF1B7-7D84-4336-99DC-5A5F6AF8CAB6}"/>
              </a:ext>
            </a:extLst>
          </p:cNvPr>
          <p:cNvSpPr/>
          <p:nvPr/>
        </p:nvSpPr>
        <p:spPr>
          <a:xfrm>
            <a:off x="5848349" y="5610139"/>
            <a:ext cx="3067051" cy="54292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OBJEKT TŘÍDY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EBF7D72-BC41-4433-8C47-9510419502F4}"/>
              </a:ext>
            </a:extLst>
          </p:cNvPr>
          <p:cNvSpPr/>
          <p:nvPr/>
        </p:nvSpPr>
        <p:spPr>
          <a:xfrm>
            <a:off x="5848348" y="2076450"/>
            <a:ext cx="5577840" cy="3362325"/>
          </a:xfrm>
          <a:prstGeom prst="rect">
            <a:avLst/>
          </a:prstGeom>
          <a:solidFill>
            <a:schemeClr val="accent3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3200" dirty="0"/>
              <a:t>			</a:t>
            </a:r>
          </a:p>
          <a:p>
            <a:pPr algn="ctr"/>
            <a:endParaRPr lang="cs-CZ" sz="3200" dirty="0"/>
          </a:p>
          <a:p>
            <a:pPr algn="ctr"/>
            <a:endParaRPr lang="cs-CZ" sz="3200" dirty="0"/>
          </a:p>
          <a:p>
            <a:pPr algn="r"/>
            <a:br>
              <a:rPr lang="cs-CZ" sz="3200" dirty="0"/>
            </a:br>
            <a:r>
              <a:rPr lang="cs-CZ" sz="3200" dirty="0"/>
              <a:t>       </a:t>
            </a:r>
          </a:p>
          <a:p>
            <a:pPr algn="r"/>
            <a:r>
              <a:rPr lang="cs-CZ" sz="3600" dirty="0"/>
              <a:t>TŘÍDA	 </a:t>
            </a:r>
            <a:endParaRPr lang="en-US" sz="20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537A88D-3212-4EF7-B0FE-B9BCBB5A25A4}"/>
              </a:ext>
            </a:extLst>
          </p:cNvPr>
          <p:cNvSpPr/>
          <p:nvPr/>
        </p:nvSpPr>
        <p:spPr>
          <a:xfrm>
            <a:off x="566737" y="2076450"/>
            <a:ext cx="4567239" cy="3362325"/>
          </a:xfrm>
          <a:prstGeom prst="rect">
            <a:avLst/>
          </a:prstGeom>
          <a:solidFill>
            <a:schemeClr val="accent3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5617662-E31B-4AC7-BB53-CD372A0B068E}"/>
              </a:ext>
            </a:extLst>
          </p:cNvPr>
          <p:cNvSpPr/>
          <p:nvPr/>
        </p:nvSpPr>
        <p:spPr>
          <a:xfrm>
            <a:off x="733424" y="4371975"/>
            <a:ext cx="3855247" cy="933451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3D0C5D-08BC-4DFF-8191-3AE1300EC437}"/>
              </a:ext>
            </a:extLst>
          </p:cNvPr>
          <p:cNvSpPr/>
          <p:nvPr/>
        </p:nvSpPr>
        <p:spPr>
          <a:xfrm>
            <a:off x="5991224" y="4371974"/>
            <a:ext cx="3067051" cy="933452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METODA TŘÍDY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C7914F5-4937-462E-8925-35790166FED4}"/>
              </a:ext>
            </a:extLst>
          </p:cNvPr>
          <p:cNvSpPr/>
          <p:nvPr/>
        </p:nvSpPr>
        <p:spPr>
          <a:xfrm>
            <a:off x="733424" y="2695574"/>
            <a:ext cx="4324351" cy="1327786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35BCD7E-41B6-4761-B660-701EAD864E9B}"/>
              </a:ext>
            </a:extLst>
          </p:cNvPr>
          <p:cNvSpPr/>
          <p:nvPr/>
        </p:nvSpPr>
        <p:spPr>
          <a:xfrm>
            <a:off x="5991224" y="2695574"/>
            <a:ext cx="3853816" cy="1327786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/>
              <a:t>KONSTRUKTOR</a:t>
            </a:r>
          </a:p>
          <a:p>
            <a:pPr algn="ctr"/>
            <a:endParaRPr lang="cs-CZ" sz="2400" dirty="0"/>
          </a:p>
          <a:p>
            <a:pPr algn="ctr"/>
            <a:endParaRPr lang="cs-CZ" sz="2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FA25152-C703-480D-B3CB-C81F4B81F928}"/>
              </a:ext>
            </a:extLst>
          </p:cNvPr>
          <p:cNvSpPr/>
          <p:nvPr/>
        </p:nvSpPr>
        <p:spPr>
          <a:xfrm>
            <a:off x="5991224" y="3067049"/>
            <a:ext cx="2809876" cy="95631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ATRIBUTY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6EF60F-5235-4D54-9F31-A16D4E6451BF}"/>
              </a:ext>
            </a:extLst>
          </p:cNvPr>
          <p:cNvSpPr/>
          <p:nvPr/>
        </p:nvSpPr>
        <p:spPr>
          <a:xfrm>
            <a:off x="458082" y="6262041"/>
            <a:ext cx="2051426" cy="400110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74000">
                <a:schemeClr val="accent4">
                  <a:lumMod val="60000"/>
                  <a:lumOff val="40000"/>
                </a:schemeClr>
              </a:gs>
              <a:gs pos="83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effectLst>
            <a:softEdge rad="2540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000" dirty="0">
                <a:ln w="0"/>
                <a:solidFill>
                  <a:schemeClr val="bg1"/>
                </a:solidFill>
              </a:rPr>
              <a:t>INSTANCE TŘÍDY</a:t>
            </a:r>
            <a:endParaRPr lang="en-US" sz="2000" dirty="0">
              <a:ln w="0"/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F56248-2AF3-4D9F-84FC-E61EC782E3F1}"/>
              </a:ext>
            </a:extLst>
          </p:cNvPr>
          <p:cNvSpPr/>
          <p:nvPr/>
        </p:nvSpPr>
        <p:spPr>
          <a:xfrm>
            <a:off x="609600" y="5610139"/>
            <a:ext cx="469392" cy="542925"/>
          </a:xfrm>
          <a:prstGeom prst="rect">
            <a:avLst/>
          </a:prstGeom>
          <a:solidFill>
            <a:schemeClr val="accent4">
              <a:lumMod val="75000"/>
              <a:alpha val="29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B2AE7D0-65F5-470F-BF4F-A71854263094}"/>
              </a:ext>
            </a:extLst>
          </p:cNvPr>
          <p:cNvCxnSpPr/>
          <p:nvPr/>
        </p:nvCxnSpPr>
        <p:spPr>
          <a:xfrm flipV="1">
            <a:off x="838200" y="6153064"/>
            <a:ext cx="0" cy="186776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8A2A6736-8B19-47AC-B2AD-2C3526D82004}"/>
              </a:ext>
            </a:extLst>
          </p:cNvPr>
          <p:cNvSpPr/>
          <p:nvPr/>
        </p:nvSpPr>
        <p:spPr>
          <a:xfrm>
            <a:off x="1307689" y="5610139"/>
            <a:ext cx="2845211" cy="54292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580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721DF-1574-4CF6-A69E-A6DE03EE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nového problému...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D8FD87-C8C9-48C4-A962-F2D513718D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5737" y="1512323"/>
            <a:ext cx="3104535" cy="4351338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/>
              <a:t>PILOT</a:t>
            </a:r>
            <a:endParaRPr lang="en-US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B6ACD2-C3E8-4A67-B3A1-E00CC80C7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10966" y="1512323"/>
            <a:ext cx="5181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/>
              <a:t>LET</a:t>
            </a:r>
            <a:endParaRPr lang="en-US" b="1" dirty="0"/>
          </a:p>
        </p:txBody>
      </p:sp>
      <p:pic>
        <p:nvPicPr>
          <p:cNvPr id="9" name="Graphic 8" descr="Pilot">
            <a:extLst>
              <a:ext uri="{FF2B5EF4-FFF2-40B4-BE49-F238E27FC236}">
                <a16:creationId xmlns:a16="http://schemas.microsoft.com/office/drawing/2014/main" id="{63B2256D-E4EF-4927-AF95-3F13E2DBEC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30804" y="2006676"/>
            <a:ext cx="914400" cy="914400"/>
          </a:xfrm>
          <a:prstGeom prst="rect">
            <a:avLst/>
          </a:prstGeom>
        </p:spPr>
      </p:pic>
      <p:pic>
        <p:nvPicPr>
          <p:cNvPr id="15" name="Graphic 14" descr="Airplane">
            <a:extLst>
              <a:ext uri="{FF2B5EF4-FFF2-40B4-BE49-F238E27FC236}">
                <a16:creationId xmlns:a16="http://schemas.microsoft.com/office/drawing/2014/main" id="{E7D454E2-07FB-479B-9E8E-6FC3A67654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42337" y="2002221"/>
            <a:ext cx="918855" cy="9188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5BD206-783E-4768-832A-CC07BEE024F9}"/>
              </a:ext>
            </a:extLst>
          </p:cNvPr>
          <p:cNvSpPr txBox="1"/>
          <p:nvPr/>
        </p:nvSpPr>
        <p:spPr>
          <a:xfrm>
            <a:off x="1365681" y="3053457"/>
            <a:ext cx="324464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/>
              <a:t>Atributy:</a:t>
            </a:r>
          </a:p>
          <a:p>
            <a:pPr algn="ctr"/>
            <a:r>
              <a:rPr lang="cs-CZ" sz="2600" dirty="0"/>
              <a:t>Jméno</a:t>
            </a:r>
          </a:p>
          <a:p>
            <a:pPr algn="ctr"/>
            <a:r>
              <a:rPr lang="cs-CZ" sz="2600" dirty="0"/>
              <a:t>Příjmení</a:t>
            </a:r>
          </a:p>
          <a:p>
            <a:pPr algn="ctr"/>
            <a:r>
              <a:rPr lang="cs-CZ" sz="2600" dirty="0"/>
              <a:t>Aerolinka</a:t>
            </a:r>
          </a:p>
          <a:p>
            <a:pPr algn="ctr"/>
            <a:r>
              <a:rPr lang="cs-CZ" sz="2600" i="1" dirty="0"/>
              <a:t>Seznam letů</a:t>
            </a:r>
          </a:p>
          <a:p>
            <a:pPr algn="ctr"/>
            <a:endParaRPr lang="cs-CZ" sz="2600" i="1" dirty="0"/>
          </a:p>
          <a:p>
            <a:pPr algn="ctr"/>
            <a:r>
              <a:rPr lang="cs-CZ" sz="2600" b="1" dirty="0"/>
              <a:t>Metody:</a:t>
            </a:r>
          </a:p>
          <a:p>
            <a:pPr algn="ctr"/>
            <a:r>
              <a:rPr lang="cs-CZ" sz="2600" dirty="0"/>
              <a:t>Přiřazení k letu  (        )</a:t>
            </a:r>
            <a:endParaRPr lang="en-US" sz="2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C0F1258-2606-4C11-9E6A-5D49F7478381}"/>
              </a:ext>
            </a:extLst>
          </p:cNvPr>
          <p:cNvSpPr txBox="1"/>
          <p:nvPr/>
        </p:nvSpPr>
        <p:spPr>
          <a:xfrm>
            <a:off x="7581670" y="3053457"/>
            <a:ext cx="324464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/>
              <a:t>Atributy:</a:t>
            </a:r>
          </a:p>
          <a:p>
            <a:pPr algn="ctr"/>
            <a:r>
              <a:rPr lang="cs-CZ" sz="2600" dirty="0"/>
              <a:t>Výchozí destinace</a:t>
            </a:r>
          </a:p>
          <a:p>
            <a:pPr algn="ctr"/>
            <a:r>
              <a:rPr lang="cs-CZ" sz="2600" dirty="0"/>
              <a:t>Cílová destinace</a:t>
            </a:r>
          </a:p>
          <a:p>
            <a:pPr algn="ctr"/>
            <a:r>
              <a:rPr lang="cs-CZ" sz="2600" dirty="0"/>
              <a:t>Čas odletu</a:t>
            </a:r>
          </a:p>
          <a:p>
            <a:pPr algn="ctr"/>
            <a:r>
              <a:rPr lang="cs-CZ" sz="2600" dirty="0"/>
              <a:t>Datum odletu</a:t>
            </a:r>
          </a:p>
          <a:p>
            <a:pPr algn="ctr"/>
            <a:r>
              <a:rPr lang="cs-CZ" sz="2600" dirty="0"/>
              <a:t>Kód letu</a:t>
            </a:r>
          </a:p>
        </p:txBody>
      </p:sp>
      <p:pic>
        <p:nvPicPr>
          <p:cNvPr id="18" name="Graphic 17" descr="Airplane">
            <a:extLst>
              <a:ext uri="{FF2B5EF4-FFF2-40B4-BE49-F238E27FC236}">
                <a16:creationId xmlns:a16="http://schemas.microsoft.com/office/drawing/2014/main" id="{82C6DC35-4163-4C50-9342-3FD4165A69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83287" y="5799020"/>
            <a:ext cx="552739" cy="55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750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B5B84BE-5852-40E7-A14C-9AD8D977C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Seznam/pole uvnitř třídy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18DB96-43BD-45FF-AE3F-985B32892EE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FC7A65AB-4579-49B0-AA77-09EC70E257EE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 bwMode="auto">
          <a:xfrm>
            <a:off x="838200" y="1739139"/>
            <a:ext cx="11353800" cy="45141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Pilot: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def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B200B2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B200B2"/>
                </a:solidFill>
                <a:effectLst/>
                <a:latin typeface="Consolas" panose="020B0609020204030204" pitchFamily="49" charset="0"/>
              </a:rPr>
              <a:t>init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B200B2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4558D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Consolas" panose="020B0609020204030204" pitchFamily="49" charset="0"/>
              </a:rPr>
              <a:t>jmenoPilota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Consolas" panose="020B0609020204030204" pitchFamily="49" charset="0"/>
              </a:rPr>
              <a:t>prijmeniPilota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Consolas" panose="020B0609020204030204" pitchFamily="49" charset="0"/>
              </a:rPr>
              <a:t>aerolinka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):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94558D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Consolas" panose="020B0609020204030204" pitchFamily="49" charset="0"/>
              </a:rPr>
              <a:t>.jmeno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Consolas" panose="020B0609020204030204" pitchFamily="49" charset="0"/>
              </a:rPr>
              <a:t>jmenoPilota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94558D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Consolas" panose="020B0609020204030204" pitchFamily="49" charset="0"/>
              </a:rPr>
              <a:t>.prijmeni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Consolas" panose="020B0609020204030204" pitchFamily="49" charset="0"/>
              </a:rPr>
              <a:t>prijmeniPilota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94558D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Consolas" panose="020B0609020204030204" pitchFamily="49" charset="0"/>
              </a:rPr>
              <a:t>.aerolinky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Consolas" panose="020B0609020204030204" pitchFamily="49" charset="0"/>
              </a:rPr>
              <a:t>aerolinka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</a:b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</a:t>
            </a:r>
            <a:r>
              <a:rPr lang="cs-CZ" alt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vnitřní pole třídy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94558D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Consolas" panose="020B0609020204030204" pitchFamily="49" charset="0"/>
              </a:rPr>
              <a:t>.seznamLetu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 = []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</a:b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#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funkce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cs-CZ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přidávající objekty do vnitřního pole třídy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def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priradLetPilotovi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4558D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let):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94558D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Consolas" panose="020B0609020204030204" pitchFamily="49" charset="0"/>
              </a:rPr>
              <a:t>.seznamLetu.append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(let)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913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>
            <a:extLst>
              <a:ext uri="{FF2B5EF4-FFF2-40B4-BE49-F238E27FC236}">
                <a16:creationId xmlns:a16="http://schemas.microsoft.com/office/drawing/2014/main" id="{1BB17252-1834-4639-934D-54E6DD3751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651630" y="199184"/>
            <a:ext cx="7128387" cy="224676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class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Let: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def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200B2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B200B2"/>
                </a:solidFill>
                <a:effectLst/>
                <a:latin typeface="Consolas" panose="020B0609020204030204" pitchFamily="49" charset="0"/>
              </a:rPr>
              <a:t>init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200B2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94558D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od, do,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effectLst/>
                <a:latin typeface="Consolas" panose="020B0609020204030204" pitchFamily="49" charset="0"/>
              </a:rPr>
              <a:t>cas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, datum,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effectLst/>
                <a:latin typeface="Consolas" panose="020B0609020204030204" pitchFamily="49" charset="0"/>
              </a:rPr>
              <a:t>kod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):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94558D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effectLst/>
                <a:latin typeface="Consolas" panose="020B0609020204030204" pitchFamily="49" charset="0"/>
              </a:rPr>
              <a:t>.vychoziDestinace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 = od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94558D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effectLst/>
                <a:latin typeface="Consolas" panose="020B0609020204030204" pitchFamily="49" charset="0"/>
              </a:rPr>
              <a:t>.cilovaDestinace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 = do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94558D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effectLst/>
                <a:latin typeface="Consolas" panose="020B0609020204030204" pitchFamily="49" charset="0"/>
              </a:rPr>
              <a:t>.cas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effectLst/>
                <a:latin typeface="Consolas" panose="020B0609020204030204" pitchFamily="49" charset="0"/>
              </a:rPr>
              <a:t>cas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94558D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effectLst/>
                <a:latin typeface="Consolas" panose="020B0609020204030204" pitchFamily="49" charset="0"/>
              </a:rPr>
              <a:t>.datum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 = datum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94558D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effectLst/>
                <a:latin typeface="Consolas" panose="020B0609020204030204" pitchFamily="49" charset="0"/>
              </a:rPr>
              <a:t>.kod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effectLst/>
                <a:latin typeface="Consolas" panose="020B0609020204030204" pitchFamily="49" charset="0"/>
              </a:rPr>
              <a:t>kod</a:t>
            </a:r>
            <a:endParaRPr kumimoji="0" lang="en-US" altLang="en-US" sz="4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D85137-4D44-4CB1-A59B-B886FDA35FE9}"/>
              </a:ext>
            </a:extLst>
          </p:cNvPr>
          <p:cNvSpPr/>
          <p:nvPr/>
        </p:nvSpPr>
        <p:spPr>
          <a:xfrm>
            <a:off x="403121" y="3081722"/>
            <a:ext cx="946435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class </a:t>
            </a:r>
            <a:r>
              <a:rPr lang="en-US" altLang="en-US" dirty="0">
                <a:latin typeface="Consolas" panose="020B0609020204030204" pitchFamily="49" charset="0"/>
              </a:rPr>
              <a:t>Pilot:</a:t>
            </a:r>
            <a:b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def </a:t>
            </a:r>
            <a:r>
              <a:rPr lang="en-US" altLang="en-US" dirty="0">
                <a:solidFill>
                  <a:srgbClr val="B200B2"/>
                </a:solidFill>
                <a:latin typeface="Consolas" panose="020B0609020204030204" pitchFamily="49" charset="0"/>
              </a:rPr>
              <a:t>__</a:t>
            </a:r>
            <a:r>
              <a:rPr lang="en-US" altLang="en-US" dirty="0" err="1">
                <a:solidFill>
                  <a:srgbClr val="B200B2"/>
                </a:solidFill>
                <a:latin typeface="Consolas" panose="020B0609020204030204" pitchFamily="49" charset="0"/>
              </a:rPr>
              <a:t>init</a:t>
            </a:r>
            <a:r>
              <a:rPr lang="en-US" altLang="en-US" dirty="0">
                <a:solidFill>
                  <a:srgbClr val="B200B2"/>
                </a:solidFill>
                <a:latin typeface="Consolas" panose="020B0609020204030204" pitchFamily="49" charset="0"/>
              </a:rPr>
              <a:t>__</a:t>
            </a:r>
            <a:r>
              <a:rPr lang="en-US" altLang="en-US" dirty="0">
                <a:latin typeface="Consolas" panose="020B0609020204030204" pitchFamily="49" charset="0"/>
              </a:rPr>
              <a:t>(</a:t>
            </a:r>
            <a:r>
              <a:rPr lang="en-US" altLang="en-US" dirty="0">
                <a:solidFill>
                  <a:srgbClr val="94558D"/>
                </a:solidFill>
                <a:latin typeface="Consolas" panose="020B0609020204030204" pitchFamily="49" charset="0"/>
              </a:rPr>
              <a:t>self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, </a:t>
            </a:r>
            <a:r>
              <a:rPr lang="en-US" altLang="en-US" dirty="0" err="1">
                <a:latin typeface="Consolas" panose="020B0609020204030204" pitchFamily="49" charset="0"/>
              </a:rPr>
              <a:t>jmenoPilota</a:t>
            </a:r>
            <a:r>
              <a:rPr lang="en-US" altLang="en-US" dirty="0">
                <a:latin typeface="Consolas" panose="020B0609020204030204" pitchFamily="49" charset="0"/>
              </a:rPr>
              <a:t>, </a:t>
            </a:r>
            <a:r>
              <a:rPr lang="en-US" altLang="en-US" dirty="0" err="1">
                <a:latin typeface="Consolas" panose="020B0609020204030204" pitchFamily="49" charset="0"/>
              </a:rPr>
              <a:t>prijmeniPilota</a:t>
            </a:r>
            <a:r>
              <a:rPr lang="en-US" altLang="en-US" dirty="0">
                <a:latin typeface="Consolas" panose="020B0609020204030204" pitchFamily="49" charset="0"/>
              </a:rPr>
              <a:t>, </a:t>
            </a:r>
            <a:r>
              <a:rPr lang="en-US" altLang="en-US" dirty="0" err="1">
                <a:latin typeface="Consolas" panose="020B0609020204030204" pitchFamily="49" charset="0"/>
              </a:rPr>
              <a:t>aerolinka</a:t>
            </a:r>
            <a:r>
              <a:rPr lang="en-US" altLang="en-US" dirty="0">
                <a:latin typeface="Consolas" panose="020B0609020204030204" pitchFamily="49" charset="0"/>
              </a:rPr>
              <a:t>):</a:t>
            </a:r>
            <a:b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dirty="0" err="1">
                <a:solidFill>
                  <a:srgbClr val="94558D"/>
                </a:solidFill>
                <a:latin typeface="Consolas" panose="020B0609020204030204" pitchFamily="49" charset="0"/>
              </a:rPr>
              <a:t>self</a:t>
            </a:r>
            <a:r>
              <a:rPr lang="en-US" altLang="en-US" dirty="0" err="1">
                <a:latin typeface="Consolas" panose="020B0609020204030204" pitchFamily="49" charset="0"/>
              </a:rPr>
              <a:t>.jmeno</a:t>
            </a:r>
            <a:r>
              <a:rPr lang="en-US" altLang="en-US" dirty="0">
                <a:latin typeface="Consolas" panose="020B0609020204030204" pitchFamily="49" charset="0"/>
              </a:rPr>
              <a:t> = </a:t>
            </a:r>
            <a:r>
              <a:rPr lang="en-US" altLang="en-US" dirty="0" err="1">
                <a:latin typeface="Consolas" panose="020B0609020204030204" pitchFamily="49" charset="0"/>
              </a:rPr>
              <a:t>jmenoPilota</a:t>
            </a:r>
            <a:b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dirty="0" err="1">
                <a:solidFill>
                  <a:srgbClr val="94558D"/>
                </a:solidFill>
                <a:latin typeface="Consolas" panose="020B0609020204030204" pitchFamily="49" charset="0"/>
              </a:rPr>
              <a:t>self</a:t>
            </a:r>
            <a:r>
              <a:rPr lang="en-US" altLang="en-US" dirty="0" err="1">
                <a:latin typeface="Consolas" panose="020B0609020204030204" pitchFamily="49" charset="0"/>
              </a:rPr>
              <a:t>.prijmeni</a:t>
            </a:r>
            <a:r>
              <a:rPr lang="en-US" altLang="en-US" dirty="0">
                <a:latin typeface="Consolas" panose="020B0609020204030204" pitchFamily="49" charset="0"/>
              </a:rPr>
              <a:t> = </a:t>
            </a:r>
            <a:r>
              <a:rPr lang="en-US" altLang="en-US" dirty="0" err="1">
                <a:latin typeface="Consolas" panose="020B0609020204030204" pitchFamily="49" charset="0"/>
              </a:rPr>
              <a:t>prijmeniPilota</a:t>
            </a:r>
            <a:b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dirty="0" err="1">
                <a:solidFill>
                  <a:srgbClr val="94558D"/>
                </a:solidFill>
                <a:latin typeface="Consolas" panose="020B0609020204030204" pitchFamily="49" charset="0"/>
              </a:rPr>
              <a:t>self</a:t>
            </a:r>
            <a:r>
              <a:rPr lang="en-US" altLang="en-US" dirty="0" err="1">
                <a:latin typeface="Consolas" panose="020B0609020204030204" pitchFamily="49" charset="0"/>
              </a:rPr>
              <a:t>.aerolinky</a:t>
            </a:r>
            <a:r>
              <a:rPr lang="en-US" altLang="en-US" dirty="0">
                <a:latin typeface="Consolas" panose="020B0609020204030204" pitchFamily="49" charset="0"/>
              </a:rPr>
              <a:t> = </a:t>
            </a:r>
            <a:r>
              <a:rPr lang="en-US" altLang="en-US" dirty="0" err="1">
                <a:latin typeface="Consolas" panose="020B0609020204030204" pitchFamily="49" charset="0"/>
              </a:rPr>
              <a:t>aerolinka</a:t>
            </a:r>
            <a:br>
              <a:rPr lang="en-US" altLang="en-US" dirty="0">
                <a:latin typeface="Consolas" panose="020B0609020204030204" pitchFamily="49" charset="0"/>
              </a:rPr>
            </a:br>
            <a:b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cs-CZ" altLang="en-US" dirty="0">
                <a:solidFill>
                  <a:srgbClr val="808080"/>
                </a:solidFill>
                <a:latin typeface="Consolas" panose="020B0609020204030204" pitchFamily="49" charset="0"/>
              </a:rPr>
              <a:t>vnitřní pole třídy</a:t>
            </a:r>
            <a:br>
              <a:rPr lang="en-US" altLang="en-US" dirty="0">
                <a:solidFill>
                  <a:srgbClr val="808080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80808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dirty="0" err="1">
                <a:solidFill>
                  <a:srgbClr val="94558D"/>
                </a:solidFill>
                <a:latin typeface="Consolas" panose="020B0609020204030204" pitchFamily="49" charset="0"/>
              </a:rPr>
              <a:t>self</a:t>
            </a:r>
            <a:r>
              <a:rPr lang="en-US" altLang="en-US" dirty="0" err="1">
                <a:latin typeface="Consolas" panose="020B0609020204030204" pitchFamily="49" charset="0"/>
              </a:rPr>
              <a:t>.seznamLetu</a:t>
            </a:r>
            <a:r>
              <a:rPr lang="en-US" altLang="en-US" dirty="0">
                <a:latin typeface="Consolas" panose="020B0609020204030204" pitchFamily="49" charset="0"/>
              </a:rPr>
              <a:t> = []</a:t>
            </a:r>
            <a:br>
              <a:rPr lang="en-US" altLang="en-US" dirty="0">
                <a:latin typeface="Consolas" panose="020B0609020204030204" pitchFamily="49" charset="0"/>
              </a:rPr>
            </a:br>
            <a:b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en-US" alt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funkce</a:t>
            </a:r>
            <a:r>
              <a:rPr lang="en-US" altLang="en-US" dirty="0">
                <a:solidFill>
                  <a:srgbClr val="808080"/>
                </a:solidFill>
                <a:latin typeface="Consolas" panose="020B0609020204030204" pitchFamily="49" charset="0"/>
              </a:rPr>
              <a:t> </a:t>
            </a:r>
            <a:r>
              <a:rPr lang="cs-CZ" altLang="en-US" dirty="0">
                <a:solidFill>
                  <a:srgbClr val="808080"/>
                </a:solidFill>
                <a:latin typeface="Consolas" panose="020B0609020204030204" pitchFamily="49" charset="0"/>
              </a:rPr>
              <a:t>přidávající objekty do vnitřního pole třídy</a:t>
            </a:r>
            <a:br>
              <a:rPr lang="en-US" altLang="en-US" dirty="0">
                <a:solidFill>
                  <a:srgbClr val="808080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80808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def </a:t>
            </a:r>
            <a:r>
              <a:rPr lang="en-US" altLang="en-US" dirty="0" err="1">
                <a:solidFill>
                  <a:srgbClr val="FFC66D"/>
                </a:solidFill>
                <a:latin typeface="Consolas" panose="020B0609020204030204" pitchFamily="49" charset="0"/>
              </a:rPr>
              <a:t>priradLetPilotovi</a:t>
            </a:r>
            <a:r>
              <a:rPr lang="en-US" altLang="en-US" dirty="0">
                <a:solidFill>
                  <a:srgbClr val="FFC66D"/>
                </a:solidFill>
                <a:latin typeface="Consolas" panose="020B0609020204030204" pitchFamily="49" charset="0"/>
              </a:rPr>
              <a:t> </a:t>
            </a:r>
            <a:r>
              <a:rPr lang="en-US" altLang="en-US" dirty="0">
                <a:latin typeface="Consolas" panose="020B0609020204030204" pitchFamily="49" charset="0"/>
              </a:rPr>
              <a:t>(</a:t>
            </a:r>
            <a:r>
              <a:rPr lang="en-US" altLang="en-US" dirty="0">
                <a:solidFill>
                  <a:srgbClr val="94558D"/>
                </a:solidFill>
                <a:latin typeface="Consolas" panose="020B0609020204030204" pitchFamily="49" charset="0"/>
              </a:rPr>
              <a:t>self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, </a:t>
            </a:r>
            <a:r>
              <a:rPr lang="en-US" altLang="en-US" dirty="0">
                <a:latin typeface="Consolas" panose="020B0609020204030204" pitchFamily="49" charset="0"/>
              </a:rPr>
              <a:t>let):</a:t>
            </a:r>
            <a:b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dirty="0" err="1">
                <a:solidFill>
                  <a:srgbClr val="94558D"/>
                </a:solidFill>
                <a:latin typeface="Consolas" panose="020B0609020204030204" pitchFamily="49" charset="0"/>
              </a:rPr>
              <a:t>self</a:t>
            </a:r>
            <a:r>
              <a:rPr lang="en-US" altLang="en-US" dirty="0" err="1">
                <a:latin typeface="Consolas" panose="020B0609020204030204" pitchFamily="49" charset="0"/>
              </a:rPr>
              <a:t>.seznamLetu.append</a:t>
            </a:r>
            <a:r>
              <a:rPr lang="en-US" altLang="en-US" dirty="0">
                <a:latin typeface="Consolas" panose="020B0609020204030204" pitchFamily="49" charset="0"/>
              </a:rPr>
              <a:t>(let)</a:t>
            </a:r>
            <a:endParaRPr lang="en-US" altLang="en-US" sz="4400" dirty="0"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02DECB6-8C7C-4080-ADF3-7A9E3264F26C}"/>
              </a:ext>
            </a:extLst>
          </p:cNvPr>
          <p:cNvCxnSpPr>
            <a:cxnSpLocks/>
          </p:cNvCxnSpPr>
          <p:nvPr/>
        </p:nvCxnSpPr>
        <p:spPr>
          <a:xfrm flipH="1" flipV="1">
            <a:off x="753626" y="1879042"/>
            <a:ext cx="11026391" cy="1999623"/>
          </a:xfrm>
          <a:prstGeom prst="line">
            <a:avLst/>
          </a:prstGeom>
          <a:ln w="317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431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721DF-1574-4CF6-A69E-A6DE03EE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Vazba M:N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D8FD87-C8C9-48C4-A962-F2D513718D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7967" y="1923948"/>
            <a:ext cx="3104535" cy="4351338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/>
              <a:t>Pilot</a:t>
            </a:r>
            <a:endParaRPr lang="en-US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B6ACD2-C3E8-4A67-B3A1-E00CC80C7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8283" y="1978920"/>
            <a:ext cx="5181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/>
              <a:t>Let</a:t>
            </a:r>
            <a:endParaRPr lang="en-US" b="1" dirty="0"/>
          </a:p>
        </p:txBody>
      </p:sp>
      <p:pic>
        <p:nvPicPr>
          <p:cNvPr id="7" name="Graphic 6" descr="Airplane">
            <a:extLst>
              <a:ext uri="{FF2B5EF4-FFF2-40B4-BE49-F238E27FC236}">
                <a16:creationId xmlns:a16="http://schemas.microsoft.com/office/drawing/2014/main" id="{2A7D5E7E-423F-4546-A8CD-513359DE70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71951" y="2514601"/>
            <a:ext cx="914400" cy="914400"/>
          </a:xfrm>
          <a:prstGeom prst="rect">
            <a:avLst/>
          </a:prstGeom>
        </p:spPr>
      </p:pic>
      <p:pic>
        <p:nvPicPr>
          <p:cNvPr id="9" name="Graphic 8" descr="Pilot">
            <a:extLst>
              <a:ext uri="{FF2B5EF4-FFF2-40B4-BE49-F238E27FC236}">
                <a16:creationId xmlns:a16="http://schemas.microsoft.com/office/drawing/2014/main" id="{63B2256D-E4EF-4927-AF95-3F13E2DBEC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33034" y="2495549"/>
            <a:ext cx="914400" cy="914400"/>
          </a:xfrm>
          <a:prstGeom prst="rect">
            <a:avLst/>
          </a:prstGeom>
        </p:spPr>
      </p:pic>
      <p:pic>
        <p:nvPicPr>
          <p:cNvPr id="10" name="Graphic 9" descr="Airplane">
            <a:extLst>
              <a:ext uri="{FF2B5EF4-FFF2-40B4-BE49-F238E27FC236}">
                <a16:creationId xmlns:a16="http://schemas.microsoft.com/office/drawing/2014/main" id="{28BB54CA-0F2B-4748-A9C0-DF68C6B764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72051" y="2495549"/>
            <a:ext cx="914400" cy="914400"/>
          </a:xfrm>
          <a:prstGeom prst="rect">
            <a:avLst/>
          </a:prstGeom>
        </p:spPr>
      </p:pic>
      <p:pic>
        <p:nvPicPr>
          <p:cNvPr id="11" name="Graphic 10" descr="Airplane">
            <a:extLst>
              <a:ext uri="{FF2B5EF4-FFF2-40B4-BE49-F238E27FC236}">
                <a16:creationId xmlns:a16="http://schemas.microsoft.com/office/drawing/2014/main" id="{77F07114-7F56-4589-B220-C687E7C721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10251" y="2505075"/>
            <a:ext cx="914400" cy="914400"/>
          </a:xfrm>
          <a:prstGeom prst="rect">
            <a:avLst/>
          </a:prstGeom>
        </p:spPr>
      </p:pic>
      <p:pic>
        <p:nvPicPr>
          <p:cNvPr id="12" name="Graphic 11" descr="Pilot">
            <a:extLst>
              <a:ext uri="{FF2B5EF4-FFF2-40B4-BE49-F238E27FC236}">
                <a16:creationId xmlns:a16="http://schemas.microsoft.com/office/drawing/2014/main" id="{7D3A2B8A-31D6-4846-BDFE-CD1A1DE9593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732165" y="4173383"/>
            <a:ext cx="918855" cy="918855"/>
          </a:xfrm>
          <a:prstGeom prst="rect">
            <a:avLst/>
          </a:prstGeom>
        </p:spPr>
      </p:pic>
      <p:pic>
        <p:nvPicPr>
          <p:cNvPr id="13" name="Graphic 12" descr="Pilot">
            <a:extLst>
              <a:ext uri="{FF2B5EF4-FFF2-40B4-BE49-F238E27FC236}">
                <a16:creationId xmlns:a16="http://schemas.microsoft.com/office/drawing/2014/main" id="{AAE41896-F47A-419D-BD03-E61BD057908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30806" y="4173384"/>
            <a:ext cx="918855" cy="918855"/>
          </a:xfrm>
          <a:prstGeom prst="rect">
            <a:avLst/>
          </a:prstGeom>
        </p:spPr>
      </p:pic>
      <p:pic>
        <p:nvPicPr>
          <p:cNvPr id="14" name="Graphic 13" descr="Pilot">
            <a:extLst>
              <a:ext uri="{FF2B5EF4-FFF2-40B4-BE49-F238E27FC236}">
                <a16:creationId xmlns:a16="http://schemas.microsoft.com/office/drawing/2014/main" id="{8F598745-B07D-4964-B740-F8B7CAE7E8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329447" y="4173384"/>
            <a:ext cx="918855" cy="918855"/>
          </a:xfrm>
          <a:prstGeom prst="rect">
            <a:avLst/>
          </a:prstGeom>
        </p:spPr>
      </p:pic>
      <p:pic>
        <p:nvPicPr>
          <p:cNvPr id="15" name="Graphic 14" descr="Airplane">
            <a:extLst>
              <a:ext uri="{FF2B5EF4-FFF2-40B4-BE49-F238E27FC236}">
                <a16:creationId xmlns:a16="http://schemas.microsoft.com/office/drawing/2014/main" id="{E7D454E2-07FB-479B-9E8E-6FC3A676540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67596" y="4173384"/>
            <a:ext cx="918855" cy="918855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5E7A29E-71D3-4D8C-AC5B-8C18E2963F69}"/>
              </a:ext>
            </a:extLst>
          </p:cNvPr>
          <p:cNvCxnSpPr>
            <a:cxnSpLocks/>
          </p:cNvCxnSpPr>
          <p:nvPr/>
        </p:nvCxnSpPr>
        <p:spPr>
          <a:xfrm>
            <a:off x="3883741" y="2952749"/>
            <a:ext cx="3875139" cy="37588"/>
          </a:xfrm>
          <a:prstGeom prst="straightConnector1">
            <a:avLst/>
          </a:prstGeom>
          <a:ln w="762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33CB2F0-0887-418B-8CBC-EFCE988C1A31}"/>
              </a:ext>
            </a:extLst>
          </p:cNvPr>
          <p:cNvCxnSpPr>
            <a:cxnSpLocks/>
          </p:cNvCxnSpPr>
          <p:nvPr/>
        </p:nvCxnSpPr>
        <p:spPr>
          <a:xfrm>
            <a:off x="4542500" y="4641503"/>
            <a:ext cx="3875139" cy="37588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5460D45-FE32-4844-A39D-1972854E43A9}"/>
              </a:ext>
            </a:extLst>
          </p:cNvPr>
          <p:cNvSpPr txBox="1"/>
          <p:nvPr/>
        </p:nvSpPr>
        <p:spPr>
          <a:xfrm>
            <a:off x="2552699" y="3273877"/>
            <a:ext cx="1075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“</a:t>
            </a:r>
            <a:r>
              <a:rPr lang="cs-CZ" dirty="0">
                <a:solidFill>
                  <a:srgbClr val="00B050"/>
                </a:solidFill>
              </a:rPr>
              <a:t>Luboš</a:t>
            </a:r>
            <a:r>
              <a:rPr lang="en-US" dirty="0">
                <a:solidFill>
                  <a:srgbClr val="00B050"/>
                </a:solidFill>
              </a:rPr>
              <a:t>”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A43EF79-AC6B-4E05-93C1-4A4D4A6987DA}"/>
              </a:ext>
            </a:extLst>
          </p:cNvPr>
          <p:cNvSpPr txBox="1"/>
          <p:nvPr/>
        </p:nvSpPr>
        <p:spPr>
          <a:xfrm>
            <a:off x="1707622" y="4993138"/>
            <a:ext cx="1075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</a:t>
            </a:r>
            <a:r>
              <a:rPr lang="cs-CZ" dirty="0"/>
              <a:t>Luboš</a:t>
            </a:r>
            <a:r>
              <a:rPr lang="en-US" dirty="0"/>
              <a:t>”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1FF84C7-3913-41E2-A304-BC2EE42A3743}"/>
              </a:ext>
            </a:extLst>
          </p:cNvPr>
          <p:cNvSpPr txBox="1"/>
          <p:nvPr/>
        </p:nvSpPr>
        <p:spPr>
          <a:xfrm>
            <a:off x="2530806" y="4993138"/>
            <a:ext cx="1075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“Karel”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582382-6F70-4E13-A2C0-44F898D43A94}"/>
              </a:ext>
            </a:extLst>
          </p:cNvPr>
          <p:cNvSpPr txBox="1"/>
          <p:nvPr/>
        </p:nvSpPr>
        <p:spPr>
          <a:xfrm>
            <a:off x="3328714" y="4993138"/>
            <a:ext cx="1075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“Michal”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DFBADC-CC0E-4687-8B5D-DC4A33D64AA0}"/>
              </a:ext>
            </a:extLst>
          </p:cNvPr>
          <p:cNvSpPr txBox="1"/>
          <p:nvPr/>
        </p:nvSpPr>
        <p:spPr>
          <a:xfrm>
            <a:off x="7971960" y="3356428"/>
            <a:ext cx="677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8538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1BCF127-87FE-4ED4-8507-1B72A179B0F0}"/>
              </a:ext>
            </a:extLst>
          </p:cNvPr>
          <p:cNvSpPr txBox="1"/>
          <p:nvPr/>
        </p:nvSpPr>
        <p:spPr>
          <a:xfrm>
            <a:off x="8772060" y="3356428"/>
            <a:ext cx="677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4475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0A41E12-676E-452B-93F4-9D631A4D627A}"/>
              </a:ext>
            </a:extLst>
          </p:cNvPr>
          <p:cNvSpPr txBox="1"/>
          <p:nvPr/>
        </p:nvSpPr>
        <p:spPr>
          <a:xfrm>
            <a:off x="9633153" y="3356307"/>
            <a:ext cx="677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7587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ADC3C5-F86A-4FE7-98FF-85F1D7252D18}"/>
              </a:ext>
            </a:extLst>
          </p:cNvPr>
          <p:cNvSpPr txBox="1"/>
          <p:nvPr/>
        </p:nvSpPr>
        <p:spPr>
          <a:xfrm>
            <a:off x="8797642" y="4993138"/>
            <a:ext cx="682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8538</a:t>
            </a:r>
          </a:p>
        </p:txBody>
      </p:sp>
    </p:spTree>
    <p:extLst>
      <p:ext uri="{BB962C8B-B14F-4D97-AF65-F5344CB8AC3E}">
        <p14:creationId xmlns:p14="http://schemas.microsoft.com/office/powerpoint/2010/main" val="1870494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D3C1482-7123-4378-ADD1-1746805B4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889930B-F3A3-46CC-B34C-49439CA3C6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274476"/>
            <a:ext cx="11548872" cy="1755648"/>
          </a:xfrm>
          <a:prstGeom prst="rect">
            <a:avLst/>
          </a:prstGeom>
          <a:solidFill>
            <a:schemeClr val="tx1">
              <a:alpha val="93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7E5DF0-C58A-4778-BB13-A885A9D5F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480216"/>
            <a:ext cx="10444758" cy="134416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Požadavky na absolvování tématu</a:t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Propojení tříd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695100"/>
            <a:ext cx="0" cy="9144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853169F-E90C-499F-B044-2881073E9F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7912227"/>
              </p:ext>
            </p:extLst>
          </p:nvPr>
        </p:nvGraphicFramePr>
        <p:xfrm>
          <a:off x="943277" y="2339935"/>
          <a:ext cx="10444758" cy="3988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30593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D3C1482-7123-4378-ADD1-1746805B4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889930B-F3A3-46CC-B34C-49439CA3C6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274476"/>
            <a:ext cx="11548872" cy="1755648"/>
          </a:xfrm>
          <a:prstGeom prst="rect">
            <a:avLst/>
          </a:prstGeom>
          <a:solidFill>
            <a:schemeClr val="tx1">
              <a:alpha val="93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14F91F-ECA2-4F20-9F9A-4ECCA3233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480216"/>
            <a:ext cx="10444758" cy="134416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Cíl </a:t>
            </a:r>
            <a:r>
              <a:rPr lang="en-US" dirty="0" err="1">
                <a:solidFill>
                  <a:schemeClr val="bg1"/>
                </a:solidFill>
              </a:rPr>
              <a:t>videa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695100"/>
            <a:ext cx="0" cy="9144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1CB513B-34F3-4426-BDF5-0554D85B9D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341015"/>
              </p:ext>
            </p:extLst>
          </p:nvPr>
        </p:nvGraphicFramePr>
        <p:xfrm>
          <a:off x="943277" y="2339935"/>
          <a:ext cx="10444758" cy="3988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51461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2E16D-F2C5-4209-B95C-BC6E79162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68425"/>
          </a:xfrm>
        </p:spPr>
        <p:txBody>
          <a:bodyPr>
            <a:normAutofit/>
          </a:bodyPr>
          <a:lstStyle/>
          <a:p>
            <a:pPr algn="ctr"/>
            <a:r>
              <a:rPr lang="cs-CZ" sz="6600" b="1" dirty="0"/>
              <a:t>TŘÍDA v Pythonu</a:t>
            </a:r>
            <a:endParaRPr lang="en-US" sz="6600" b="1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EC03B5-0B8F-4565-9871-A1A7AE26D9FF}"/>
              </a:ext>
            </a:extLst>
          </p:cNvPr>
          <p:cNvSpPr txBox="1"/>
          <p:nvPr/>
        </p:nvSpPr>
        <p:spPr>
          <a:xfrm>
            <a:off x="566737" y="2178110"/>
            <a:ext cx="110585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class Person:</a:t>
            </a:r>
            <a:br>
              <a:rPr lang="en-US" sz="2800" dirty="0"/>
            </a:br>
            <a:r>
              <a:rPr lang="en-US" sz="2800" dirty="0"/>
              <a:t>  def __</a:t>
            </a:r>
            <a:r>
              <a:rPr lang="en-US" sz="2800" dirty="0" err="1"/>
              <a:t>init</a:t>
            </a:r>
            <a:r>
              <a:rPr lang="en-US" sz="2800" dirty="0"/>
              <a:t>__(self, name, age):</a:t>
            </a:r>
            <a:br>
              <a:rPr lang="en-US" sz="2800" dirty="0"/>
            </a:br>
            <a:r>
              <a:rPr lang="en-US" sz="2800" dirty="0"/>
              <a:t>    self.name = name</a:t>
            </a:r>
            <a:br>
              <a:rPr lang="en-US" sz="2800" dirty="0"/>
            </a:br>
            <a:r>
              <a:rPr lang="en-US" sz="2800" dirty="0"/>
              <a:t>    </a:t>
            </a:r>
            <a:r>
              <a:rPr lang="en-US" sz="2800" dirty="0" err="1"/>
              <a:t>self.age</a:t>
            </a:r>
            <a:r>
              <a:rPr lang="en-US" sz="2800" dirty="0"/>
              <a:t> = age</a:t>
            </a:r>
            <a:br>
              <a:rPr lang="en-US" sz="2800" dirty="0"/>
            </a:br>
            <a:endParaRPr lang="cs-CZ" sz="2800" dirty="0"/>
          </a:p>
          <a:p>
            <a:r>
              <a:rPr lang="cs-CZ" sz="2800" dirty="0"/>
              <a:t> def nastavVekNa15 (self):</a:t>
            </a:r>
            <a:br>
              <a:rPr lang="cs-CZ" sz="2800" dirty="0"/>
            </a:br>
            <a:r>
              <a:rPr lang="cs-CZ" sz="2800" dirty="0"/>
              <a:t>    self.age = 15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p1 = Person("John", 36)</a:t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36316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2E16D-F2C5-4209-B95C-BC6E79162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68425"/>
          </a:xfrm>
        </p:spPr>
        <p:txBody>
          <a:bodyPr>
            <a:normAutofit/>
          </a:bodyPr>
          <a:lstStyle/>
          <a:p>
            <a:pPr algn="ctr"/>
            <a:r>
              <a:rPr lang="cs-CZ" sz="6600" b="1" dirty="0"/>
              <a:t>TŘÍDA v Pythonu</a:t>
            </a:r>
            <a:endParaRPr lang="en-US" sz="6600" b="1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EC03B5-0B8F-4565-9871-A1A7AE26D9FF}"/>
              </a:ext>
            </a:extLst>
          </p:cNvPr>
          <p:cNvSpPr txBox="1"/>
          <p:nvPr/>
        </p:nvSpPr>
        <p:spPr>
          <a:xfrm>
            <a:off x="566737" y="2178110"/>
            <a:ext cx="110585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class Person:</a:t>
            </a:r>
            <a:br>
              <a:rPr lang="en-US" sz="2800" dirty="0"/>
            </a:br>
            <a:r>
              <a:rPr lang="en-US" sz="2800" dirty="0"/>
              <a:t>  def __</a:t>
            </a:r>
            <a:r>
              <a:rPr lang="en-US" sz="2800" dirty="0" err="1"/>
              <a:t>init</a:t>
            </a:r>
            <a:r>
              <a:rPr lang="en-US" sz="2800" dirty="0"/>
              <a:t>__(self, name, age):</a:t>
            </a:r>
            <a:br>
              <a:rPr lang="en-US" sz="2800" dirty="0"/>
            </a:br>
            <a:r>
              <a:rPr lang="en-US" sz="2800" dirty="0"/>
              <a:t>    self.name = name</a:t>
            </a:r>
            <a:br>
              <a:rPr lang="en-US" sz="2800" dirty="0"/>
            </a:br>
            <a:r>
              <a:rPr lang="en-US" sz="2800" dirty="0"/>
              <a:t>    </a:t>
            </a:r>
            <a:r>
              <a:rPr lang="en-US" sz="2800" dirty="0" err="1"/>
              <a:t>self.age</a:t>
            </a:r>
            <a:r>
              <a:rPr lang="en-US" sz="2800" dirty="0"/>
              <a:t> = age</a:t>
            </a:r>
            <a:br>
              <a:rPr lang="en-US" sz="2800" dirty="0"/>
            </a:br>
            <a:endParaRPr lang="cs-CZ" sz="2800" dirty="0"/>
          </a:p>
          <a:p>
            <a:r>
              <a:rPr lang="cs-CZ" sz="2800" dirty="0"/>
              <a:t> def nastavVekNa15 (self):</a:t>
            </a:r>
            <a:br>
              <a:rPr lang="cs-CZ" sz="2800" dirty="0"/>
            </a:br>
            <a:r>
              <a:rPr lang="cs-CZ" sz="2800" dirty="0"/>
              <a:t>    self.age = 15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p1 = Person("John", 36)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88CD46-AABA-4A85-9588-AD4E6EA32F09}"/>
              </a:ext>
            </a:extLst>
          </p:cNvPr>
          <p:cNvSpPr/>
          <p:nvPr/>
        </p:nvSpPr>
        <p:spPr>
          <a:xfrm>
            <a:off x="733424" y="2695574"/>
            <a:ext cx="4324351" cy="1327786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BF6321-A902-4557-88D6-DF9036B20601}"/>
              </a:ext>
            </a:extLst>
          </p:cNvPr>
          <p:cNvSpPr/>
          <p:nvPr/>
        </p:nvSpPr>
        <p:spPr>
          <a:xfrm>
            <a:off x="5991224" y="2695574"/>
            <a:ext cx="3853816" cy="1327786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/>
              <a:t>KONSTRUKTOR</a:t>
            </a:r>
          </a:p>
          <a:p>
            <a:pPr algn="ctr"/>
            <a:endParaRPr lang="cs-CZ" sz="2400" dirty="0"/>
          </a:p>
          <a:p>
            <a:pPr algn="ctr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77472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8EC03B5-0B8F-4565-9871-A1A7AE26D9FF}"/>
              </a:ext>
            </a:extLst>
          </p:cNvPr>
          <p:cNvSpPr txBox="1"/>
          <p:nvPr/>
        </p:nvSpPr>
        <p:spPr>
          <a:xfrm>
            <a:off x="566737" y="2178110"/>
            <a:ext cx="110585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class Person:</a:t>
            </a:r>
            <a:br>
              <a:rPr lang="en-US" sz="2800" dirty="0"/>
            </a:br>
            <a:r>
              <a:rPr lang="en-US" sz="2800" dirty="0"/>
              <a:t>  def __</a:t>
            </a:r>
            <a:r>
              <a:rPr lang="en-US" sz="2800" dirty="0" err="1"/>
              <a:t>init</a:t>
            </a:r>
            <a:r>
              <a:rPr lang="en-US" sz="2800" dirty="0"/>
              <a:t>__(self, name, age):</a:t>
            </a:r>
            <a:br>
              <a:rPr lang="en-US" sz="2800" dirty="0"/>
            </a:br>
            <a:r>
              <a:rPr lang="en-US" sz="2800" dirty="0"/>
              <a:t>    self.name = name</a:t>
            </a:r>
            <a:br>
              <a:rPr lang="en-US" sz="2800" dirty="0"/>
            </a:br>
            <a:r>
              <a:rPr lang="en-US" sz="2800" dirty="0"/>
              <a:t>    </a:t>
            </a:r>
            <a:r>
              <a:rPr lang="en-US" sz="2800" dirty="0" err="1"/>
              <a:t>self.age</a:t>
            </a:r>
            <a:r>
              <a:rPr lang="en-US" sz="2800" dirty="0"/>
              <a:t> = age</a:t>
            </a:r>
            <a:br>
              <a:rPr lang="en-US" sz="2800" dirty="0"/>
            </a:br>
            <a:endParaRPr lang="cs-CZ" sz="2800" dirty="0"/>
          </a:p>
          <a:p>
            <a:r>
              <a:rPr lang="cs-CZ" sz="2800" dirty="0"/>
              <a:t> def nastavVekNa15 (self):</a:t>
            </a:r>
            <a:br>
              <a:rPr lang="cs-CZ" sz="2800" dirty="0"/>
            </a:br>
            <a:r>
              <a:rPr lang="cs-CZ" sz="2800" dirty="0"/>
              <a:t>    self.age = 15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p1 = Person("John", 36)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AF1DD2-D5D8-4B49-832D-4FA0D448D99C}"/>
              </a:ext>
            </a:extLst>
          </p:cNvPr>
          <p:cNvSpPr/>
          <p:nvPr/>
        </p:nvSpPr>
        <p:spPr>
          <a:xfrm>
            <a:off x="733424" y="2695574"/>
            <a:ext cx="4324351" cy="1327786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E2E16D-F2C5-4209-B95C-BC6E79162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68425"/>
          </a:xfrm>
        </p:spPr>
        <p:txBody>
          <a:bodyPr>
            <a:normAutofit/>
          </a:bodyPr>
          <a:lstStyle/>
          <a:p>
            <a:pPr algn="ctr"/>
            <a:r>
              <a:rPr lang="cs-CZ" sz="6600" b="1" dirty="0"/>
              <a:t>TŘÍDA v Pythonu</a:t>
            </a:r>
            <a:endParaRPr lang="en-US" sz="6600" b="1" dirty="0">
              <a:solidFill>
                <a:schemeClr val="accent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193222-B5EB-4E62-B0D5-378ED56ED99B}"/>
              </a:ext>
            </a:extLst>
          </p:cNvPr>
          <p:cNvSpPr/>
          <p:nvPr/>
        </p:nvSpPr>
        <p:spPr>
          <a:xfrm>
            <a:off x="923923" y="3067049"/>
            <a:ext cx="2733677" cy="93345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04E762-ECD5-4BA3-829C-0EA4DEAB5735}"/>
              </a:ext>
            </a:extLst>
          </p:cNvPr>
          <p:cNvSpPr/>
          <p:nvPr/>
        </p:nvSpPr>
        <p:spPr>
          <a:xfrm>
            <a:off x="5991224" y="2695574"/>
            <a:ext cx="3853816" cy="1327786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/>
              <a:t>KONSTRUKTOR</a:t>
            </a:r>
          </a:p>
          <a:p>
            <a:pPr algn="ctr"/>
            <a:endParaRPr lang="cs-CZ" sz="2400" dirty="0"/>
          </a:p>
          <a:p>
            <a:pPr algn="ctr"/>
            <a:endParaRPr lang="cs-CZ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04241F-23C1-4430-9B22-1B5647316862}"/>
              </a:ext>
            </a:extLst>
          </p:cNvPr>
          <p:cNvSpPr/>
          <p:nvPr/>
        </p:nvSpPr>
        <p:spPr>
          <a:xfrm>
            <a:off x="5991224" y="3067049"/>
            <a:ext cx="2809876" cy="95631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ATRIBUTY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345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2E16D-F2C5-4209-B95C-BC6E79162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68425"/>
          </a:xfrm>
        </p:spPr>
        <p:txBody>
          <a:bodyPr>
            <a:normAutofit/>
          </a:bodyPr>
          <a:lstStyle/>
          <a:p>
            <a:pPr algn="ctr"/>
            <a:r>
              <a:rPr lang="cs-CZ" sz="6600" b="1" dirty="0"/>
              <a:t>TŘÍDA v Pythonu</a:t>
            </a:r>
            <a:endParaRPr lang="en-US" sz="6600" b="1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EC03B5-0B8F-4565-9871-A1A7AE26D9FF}"/>
              </a:ext>
            </a:extLst>
          </p:cNvPr>
          <p:cNvSpPr txBox="1"/>
          <p:nvPr/>
        </p:nvSpPr>
        <p:spPr>
          <a:xfrm>
            <a:off x="566737" y="2178110"/>
            <a:ext cx="1105852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class Person:</a:t>
            </a:r>
            <a:br>
              <a:rPr lang="en-US" sz="2800" dirty="0"/>
            </a:br>
            <a:r>
              <a:rPr lang="en-US" sz="2800" dirty="0"/>
              <a:t>  def __</a:t>
            </a:r>
            <a:r>
              <a:rPr lang="en-US" sz="2800" dirty="0" err="1"/>
              <a:t>init</a:t>
            </a:r>
            <a:r>
              <a:rPr lang="en-US" sz="2800" dirty="0"/>
              <a:t>__(self, name, age):</a:t>
            </a:r>
            <a:br>
              <a:rPr lang="en-US" sz="2800" dirty="0"/>
            </a:br>
            <a:r>
              <a:rPr lang="en-US" sz="2800" dirty="0"/>
              <a:t>    self.name = name</a:t>
            </a:r>
            <a:br>
              <a:rPr lang="en-US" sz="2800" dirty="0"/>
            </a:br>
            <a:r>
              <a:rPr lang="en-US" sz="2800" dirty="0"/>
              <a:t>    </a:t>
            </a:r>
            <a:r>
              <a:rPr lang="en-US" sz="2800" dirty="0" err="1"/>
              <a:t>self.age</a:t>
            </a:r>
            <a:r>
              <a:rPr lang="en-US" sz="2800" dirty="0"/>
              <a:t> = age</a:t>
            </a:r>
            <a:br>
              <a:rPr lang="en-US" sz="2800" dirty="0"/>
            </a:br>
            <a:endParaRPr lang="cs-CZ" sz="2800" dirty="0"/>
          </a:p>
          <a:p>
            <a:r>
              <a:rPr lang="cs-CZ" sz="2800" dirty="0"/>
              <a:t>  def nastavVekNa15 (self):</a:t>
            </a:r>
            <a:br>
              <a:rPr lang="cs-CZ" sz="2800" dirty="0"/>
            </a:br>
            <a:r>
              <a:rPr lang="cs-CZ" sz="2800" dirty="0"/>
              <a:t>    self.age = 15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p1 = Person("John", 36)</a:t>
            </a:r>
            <a:br>
              <a:rPr lang="en-US" sz="2800" dirty="0"/>
            </a:br>
            <a:br>
              <a:rPr lang="en-US" sz="2800" dirty="0"/>
            </a:br>
            <a:endParaRPr lang="en-US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00551C-E308-487A-A909-BBC710F29176}"/>
              </a:ext>
            </a:extLst>
          </p:cNvPr>
          <p:cNvSpPr/>
          <p:nvPr/>
        </p:nvSpPr>
        <p:spPr>
          <a:xfrm>
            <a:off x="733424" y="4371975"/>
            <a:ext cx="3855247" cy="933451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DCEBB15-D7D7-4072-AF8D-CC0EE94167DA}"/>
              </a:ext>
            </a:extLst>
          </p:cNvPr>
          <p:cNvSpPr/>
          <p:nvPr/>
        </p:nvSpPr>
        <p:spPr>
          <a:xfrm>
            <a:off x="5991224" y="4371974"/>
            <a:ext cx="3067051" cy="933452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METODA TŘÍDY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72543FC-BFFB-4F5B-ACD1-920A05CFE483}"/>
              </a:ext>
            </a:extLst>
          </p:cNvPr>
          <p:cNvSpPr/>
          <p:nvPr/>
        </p:nvSpPr>
        <p:spPr>
          <a:xfrm>
            <a:off x="733424" y="2695574"/>
            <a:ext cx="4324351" cy="1327786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A10B28C-650D-4AF3-A934-A5BE4AB2CF94}"/>
              </a:ext>
            </a:extLst>
          </p:cNvPr>
          <p:cNvSpPr/>
          <p:nvPr/>
        </p:nvSpPr>
        <p:spPr>
          <a:xfrm>
            <a:off x="923923" y="3067049"/>
            <a:ext cx="2733677" cy="93345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938665-52EF-4632-AD21-B2A208877BD3}"/>
              </a:ext>
            </a:extLst>
          </p:cNvPr>
          <p:cNvSpPr/>
          <p:nvPr/>
        </p:nvSpPr>
        <p:spPr>
          <a:xfrm>
            <a:off x="5991224" y="2695574"/>
            <a:ext cx="3853816" cy="1327786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/>
              <a:t>KONSTRUKTOR</a:t>
            </a:r>
          </a:p>
          <a:p>
            <a:pPr algn="ctr"/>
            <a:endParaRPr lang="cs-CZ" sz="2400" dirty="0"/>
          </a:p>
          <a:p>
            <a:pPr algn="ctr"/>
            <a:endParaRPr lang="cs-CZ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53CA95C-ECDF-4517-8F8A-D7FEE43E0382}"/>
              </a:ext>
            </a:extLst>
          </p:cNvPr>
          <p:cNvSpPr/>
          <p:nvPr/>
        </p:nvSpPr>
        <p:spPr>
          <a:xfrm>
            <a:off x="5991224" y="3067049"/>
            <a:ext cx="2809876" cy="95631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ATRIBUTY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705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8EC03B5-0B8F-4565-9871-A1A7AE26D9FF}"/>
              </a:ext>
            </a:extLst>
          </p:cNvPr>
          <p:cNvSpPr txBox="1"/>
          <p:nvPr/>
        </p:nvSpPr>
        <p:spPr>
          <a:xfrm>
            <a:off x="566737" y="2178110"/>
            <a:ext cx="1105852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class Person:</a:t>
            </a:r>
            <a:br>
              <a:rPr lang="en-US" sz="2800" dirty="0"/>
            </a:br>
            <a:r>
              <a:rPr lang="en-US" sz="2800" dirty="0"/>
              <a:t>  def __</a:t>
            </a:r>
            <a:r>
              <a:rPr lang="en-US" sz="2800" dirty="0" err="1"/>
              <a:t>init</a:t>
            </a:r>
            <a:r>
              <a:rPr lang="en-US" sz="2800" dirty="0"/>
              <a:t>__(self, name, age):</a:t>
            </a:r>
            <a:br>
              <a:rPr lang="en-US" sz="2800" dirty="0"/>
            </a:br>
            <a:r>
              <a:rPr lang="en-US" sz="2800" dirty="0"/>
              <a:t>    self.name = name</a:t>
            </a:r>
            <a:br>
              <a:rPr lang="en-US" sz="2800" dirty="0"/>
            </a:br>
            <a:r>
              <a:rPr lang="en-US" sz="2800" dirty="0"/>
              <a:t>    </a:t>
            </a:r>
            <a:r>
              <a:rPr lang="en-US" sz="2800" dirty="0" err="1"/>
              <a:t>self.age</a:t>
            </a:r>
            <a:r>
              <a:rPr lang="en-US" sz="2800" dirty="0"/>
              <a:t> = age</a:t>
            </a:r>
            <a:br>
              <a:rPr lang="en-US" sz="2800" dirty="0"/>
            </a:br>
            <a:endParaRPr lang="cs-CZ" sz="2800" dirty="0"/>
          </a:p>
          <a:p>
            <a:r>
              <a:rPr lang="cs-CZ" sz="2800" dirty="0"/>
              <a:t>  def nastavVekNa15 (self):</a:t>
            </a:r>
            <a:br>
              <a:rPr lang="cs-CZ" sz="2800" dirty="0"/>
            </a:br>
            <a:r>
              <a:rPr lang="cs-CZ" sz="2800" dirty="0"/>
              <a:t>    self.age = 15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p1 = Person("John", 36)</a:t>
            </a:r>
            <a:br>
              <a:rPr lang="en-US" sz="2800" dirty="0"/>
            </a:br>
            <a:br>
              <a:rPr lang="en-US" sz="2800" dirty="0"/>
            </a:br>
            <a:endParaRPr lang="en-US" sz="2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AE8300-592E-4E80-84BA-C160D36B01F7}"/>
              </a:ext>
            </a:extLst>
          </p:cNvPr>
          <p:cNvSpPr/>
          <p:nvPr/>
        </p:nvSpPr>
        <p:spPr>
          <a:xfrm>
            <a:off x="5848348" y="2076450"/>
            <a:ext cx="5577840" cy="3362325"/>
          </a:xfrm>
          <a:prstGeom prst="rect">
            <a:avLst/>
          </a:prstGeom>
          <a:solidFill>
            <a:schemeClr val="accent3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3200" dirty="0"/>
              <a:t>			</a:t>
            </a:r>
          </a:p>
          <a:p>
            <a:pPr algn="ctr"/>
            <a:endParaRPr lang="cs-CZ" sz="3200" dirty="0"/>
          </a:p>
          <a:p>
            <a:pPr algn="ctr"/>
            <a:endParaRPr lang="cs-CZ" sz="3200" dirty="0"/>
          </a:p>
          <a:p>
            <a:pPr algn="r"/>
            <a:br>
              <a:rPr lang="cs-CZ" sz="3200" dirty="0"/>
            </a:br>
            <a:r>
              <a:rPr lang="cs-CZ" sz="3200" dirty="0"/>
              <a:t>       </a:t>
            </a:r>
          </a:p>
          <a:p>
            <a:pPr algn="r"/>
            <a:r>
              <a:rPr lang="cs-CZ" sz="3600" dirty="0"/>
              <a:t>TŘÍDA	 </a:t>
            </a:r>
            <a:endParaRPr lang="en-US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CFAF16-D167-4FB3-AF4C-B48349E1178C}"/>
              </a:ext>
            </a:extLst>
          </p:cNvPr>
          <p:cNvSpPr/>
          <p:nvPr/>
        </p:nvSpPr>
        <p:spPr>
          <a:xfrm>
            <a:off x="566737" y="2076450"/>
            <a:ext cx="4567239" cy="3362325"/>
          </a:xfrm>
          <a:prstGeom prst="rect">
            <a:avLst/>
          </a:prstGeom>
          <a:solidFill>
            <a:schemeClr val="accent3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E2E16D-F2C5-4209-B95C-BC6E79162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68425"/>
          </a:xfrm>
        </p:spPr>
        <p:txBody>
          <a:bodyPr>
            <a:normAutofit/>
          </a:bodyPr>
          <a:lstStyle/>
          <a:p>
            <a:pPr algn="ctr"/>
            <a:r>
              <a:rPr lang="cs-CZ" sz="6600" b="1" dirty="0"/>
              <a:t>TŘÍDA v Pythonu</a:t>
            </a:r>
            <a:endParaRPr lang="en-US" sz="6600" b="1" dirty="0">
              <a:solidFill>
                <a:schemeClr val="accent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00551C-E308-487A-A909-BBC710F29176}"/>
              </a:ext>
            </a:extLst>
          </p:cNvPr>
          <p:cNvSpPr/>
          <p:nvPr/>
        </p:nvSpPr>
        <p:spPr>
          <a:xfrm>
            <a:off x="733424" y="4371975"/>
            <a:ext cx="3855247" cy="933451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DCEBB15-D7D7-4072-AF8D-CC0EE94167DA}"/>
              </a:ext>
            </a:extLst>
          </p:cNvPr>
          <p:cNvSpPr/>
          <p:nvPr/>
        </p:nvSpPr>
        <p:spPr>
          <a:xfrm>
            <a:off x="5991224" y="4371974"/>
            <a:ext cx="3067051" cy="933452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METODA TŘÍDY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C5E4649-54BF-48C3-86DD-E213AD93DFCA}"/>
              </a:ext>
            </a:extLst>
          </p:cNvPr>
          <p:cNvSpPr/>
          <p:nvPr/>
        </p:nvSpPr>
        <p:spPr>
          <a:xfrm>
            <a:off x="733424" y="2695574"/>
            <a:ext cx="4324351" cy="1327786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8E31BD-8F7F-4F08-8B5A-FBF54A55913D}"/>
              </a:ext>
            </a:extLst>
          </p:cNvPr>
          <p:cNvSpPr/>
          <p:nvPr/>
        </p:nvSpPr>
        <p:spPr>
          <a:xfrm>
            <a:off x="923923" y="3067049"/>
            <a:ext cx="2733677" cy="93345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EEE19E6-261B-4E11-B29A-99DB8B4FB580}"/>
              </a:ext>
            </a:extLst>
          </p:cNvPr>
          <p:cNvSpPr/>
          <p:nvPr/>
        </p:nvSpPr>
        <p:spPr>
          <a:xfrm>
            <a:off x="5991224" y="2695574"/>
            <a:ext cx="3853816" cy="1327786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/>
              <a:t>KONSTRUKTOR</a:t>
            </a:r>
          </a:p>
          <a:p>
            <a:pPr algn="ctr"/>
            <a:endParaRPr lang="cs-CZ" sz="2400" dirty="0"/>
          </a:p>
          <a:p>
            <a:pPr algn="ctr"/>
            <a:endParaRPr lang="cs-CZ" sz="24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683319A-6030-4390-AACE-83933A47C148}"/>
              </a:ext>
            </a:extLst>
          </p:cNvPr>
          <p:cNvSpPr/>
          <p:nvPr/>
        </p:nvSpPr>
        <p:spPr>
          <a:xfrm>
            <a:off x="5991224" y="3067049"/>
            <a:ext cx="2809876" cy="95631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ATRIBUTY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454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2E16D-F2C5-4209-B95C-BC6E79162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68425"/>
          </a:xfrm>
        </p:spPr>
        <p:txBody>
          <a:bodyPr>
            <a:normAutofit/>
          </a:bodyPr>
          <a:lstStyle/>
          <a:p>
            <a:pPr algn="ctr"/>
            <a:r>
              <a:rPr lang="cs-CZ" sz="6600" b="1" dirty="0"/>
              <a:t>TŘÍDA v Pythonu</a:t>
            </a:r>
            <a:endParaRPr lang="en-US" sz="6600" b="1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EC03B5-0B8F-4565-9871-A1A7AE26D9FF}"/>
              </a:ext>
            </a:extLst>
          </p:cNvPr>
          <p:cNvSpPr txBox="1"/>
          <p:nvPr/>
        </p:nvSpPr>
        <p:spPr>
          <a:xfrm>
            <a:off x="566737" y="2178110"/>
            <a:ext cx="1105852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class Person:</a:t>
            </a:r>
            <a:br>
              <a:rPr lang="en-US" sz="2800" dirty="0"/>
            </a:br>
            <a:r>
              <a:rPr lang="en-US" sz="2800" dirty="0"/>
              <a:t>  def __</a:t>
            </a:r>
            <a:r>
              <a:rPr lang="en-US" sz="2800" dirty="0" err="1"/>
              <a:t>init</a:t>
            </a:r>
            <a:r>
              <a:rPr lang="en-US" sz="2800" dirty="0"/>
              <a:t>__(self, name, age):</a:t>
            </a:r>
            <a:br>
              <a:rPr lang="en-US" sz="2800" dirty="0"/>
            </a:br>
            <a:r>
              <a:rPr lang="en-US" sz="2800" dirty="0"/>
              <a:t>    self.name = name</a:t>
            </a:r>
            <a:br>
              <a:rPr lang="en-US" sz="2800" dirty="0"/>
            </a:br>
            <a:r>
              <a:rPr lang="en-US" sz="2800" dirty="0"/>
              <a:t>    </a:t>
            </a:r>
            <a:r>
              <a:rPr lang="en-US" sz="2800" dirty="0" err="1"/>
              <a:t>self.age</a:t>
            </a:r>
            <a:r>
              <a:rPr lang="en-US" sz="2800" dirty="0"/>
              <a:t> = age</a:t>
            </a:r>
            <a:br>
              <a:rPr lang="en-US" sz="2800" dirty="0"/>
            </a:br>
            <a:endParaRPr lang="cs-CZ" sz="2800" dirty="0"/>
          </a:p>
          <a:p>
            <a:r>
              <a:rPr lang="cs-CZ" sz="2800" dirty="0"/>
              <a:t>  def nastavVekNa15 (self):</a:t>
            </a:r>
            <a:br>
              <a:rPr lang="cs-CZ" sz="2800" dirty="0"/>
            </a:br>
            <a:r>
              <a:rPr lang="cs-CZ" sz="2800" dirty="0"/>
              <a:t>    self.age = 15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p1 = Person("John", 36)</a:t>
            </a:r>
            <a:br>
              <a:rPr lang="en-US" sz="2800" dirty="0"/>
            </a:br>
            <a:br>
              <a:rPr lang="en-US" sz="2800" dirty="0"/>
            </a:br>
            <a:endParaRPr lang="en-US" sz="2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FB631A9-F8DE-4EE1-AA3C-B72014C6D38A}"/>
              </a:ext>
            </a:extLst>
          </p:cNvPr>
          <p:cNvSpPr/>
          <p:nvPr/>
        </p:nvSpPr>
        <p:spPr>
          <a:xfrm>
            <a:off x="1307689" y="5610139"/>
            <a:ext cx="2845211" cy="54292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FFF1B7-7D84-4336-99DC-5A5F6AF8CAB6}"/>
              </a:ext>
            </a:extLst>
          </p:cNvPr>
          <p:cNvSpPr/>
          <p:nvPr/>
        </p:nvSpPr>
        <p:spPr>
          <a:xfrm>
            <a:off x="5848349" y="5610139"/>
            <a:ext cx="3067051" cy="54292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OBJEKT TŘÍDY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EBF7D72-BC41-4433-8C47-9510419502F4}"/>
              </a:ext>
            </a:extLst>
          </p:cNvPr>
          <p:cNvSpPr/>
          <p:nvPr/>
        </p:nvSpPr>
        <p:spPr>
          <a:xfrm>
            <a:off x="5848348" y="2076450"/>
            <a:ext cx="5577840" cy="3362325"/>
          </a:xfrm>
          <a:prstGeom prst="rect">
            <a:avLst/>
          </a:prstGeom>
          <a:solidFill>
            <a:schemeClr val="accent3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3200" dirty="0"/>
              <a:t>			</a:t>
            </a:r>
          </a:p>
          <a:p>
            <a:pPr algn="ctr"/>
            <a:endParaRPr lang="cs-CZ" sz="3200" dirty="0"/>
          </a:p>
          <a:p>
            <a:pPr algn="ctr"/>
            <a:endParaRPr lang="cs-CZ" sz="3200" dirty="0"/>
          </a:p>
          <a:p>
            <a:pPr algn="r"/>
            <a:br>
              <a:rPr lang="cs-CZ" sz="3200" dirty="0"/>
            </a:br>
            <a:r>
              <a:rPr lang="cs-CZ" sz="3200" dirty="0"/>
              <a:t>       </a:t>
            </a:r>
          </a:p>
          <a:p>
            <a:pPr algn="r"/>
            <a:r>
              <a:rPr lang="cs-CZ" sz="3600" dirty="0"/>
              <a:t>TŘÍDA	 </a:t>
            </a:r>
            <a:endParaRPr lang="en-US" sz="20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537A88D-3212-4EF7-B0FE-B9BCBB5A25A4}"/>
              </a:ext>
            </a:extLst>
          </p:cNvPr>
          <p:cNvSpPr/>
          <p:nvPr/>
        </p:nvSpPr>
        <p:spPr>
          <a:xfrm>
            <a:off x="566737" y="2076450"/>
            <a:ext cx="4567239" cy="3362325"/>
          </a:xfrm>
          <a:prstGeom prst="rect">
            <a:avLst/>
          </a:prstGeom>
          <a:solidFill>
            <a:schemeClr val="accent3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5617662-E31B-4AC7-BB53-CD372A0B068E}"/>
              </a:ext>
            </a:extLst>
          </p:cNvPr>
          <p:cNvSpPr/>
          <p:nvPr/>
        </p:nvSpPr>
        <p:spPr>
          <a:xfrm>
            <a:off x="733424" y="4371975"/>
            <a:ext cx="3855247" cy="933451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3D0C5D-08BC-4DFF-8191-3AE1300EC437}"/>
              </a:ext>
            </a:extLst>
          </p:cNvPr>
          <p:cNvSpPr/>
          <p:nvPr/>
        </p:nvSpPr>
        <p:spPr>
          <a:xfrm>
            <a:off x="5991224" y="4371974"/>
            <a:ext cx="3067051" cy="933452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METODA TŘÍDY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C7914F5-4937-462E-8925-35790166FED4}"/>
              </a:ext>
            </a:extLst>
          </p:cNvPr>
          <p:cNvSpPr/>
          <p:nvPr/>
        </p:nvSpPr>
        <p:spPr>
          <a:xfrm>
            <a:off x="733424" y="2695574"/>
            <a:ext cx="4324351" cy="1327786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35BCD7E-41B6-4761-B660-701EAD864E9B}"/>
              </a:ext>
            </a:extLst>
          </p:cNvPr>
          <p:cNvSpPr/>
          <p:nvPr/>
        </p:nvSpPr>
        <p:spPr>
          <a:xfrm>
            <a:off x="5991224" y="2695574"/>
            <a:ext cx="3853816" cy="1327786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/>
              <a:t>KONSTRUKTOR</a:t>
            </a:r>
          </a:p>
          <a:p>
            <a:pPr algn="ctr"/>
            <a:endParaRPr lang="cs-CZ" sz="2400" dirty="0"/>
          </a:p>
          <a:p>
            <a:pPr algn="ctr"/>
            <a:endParaRPr lang="cs-CZ" sz="2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FA25152-C703-480D-B3CB-C81F4B81F928}"/>
              </a:ext>
            </a:extLst>
          </p:cNvPr>
          <p:cNvSpPr/>
          <p:nvPr/>
        </p:nvSpPr>
        <p:spPr>
          <a:xfrm>
            <a:off x="5991224" y="3067049"/>
            <a:ext cx="2809876" cy="95631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ATRIBUTY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241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B52C17D172124B815DAC8ED923F859" ma:contentTypeVersion="11" ma:contentTypeDescription="Create a new document." ma:contentTypeScope="" ma:versionID="c180648df3e473b698d0ff462fef9cf8">
  <xsd:schema xmlns:xsd="http://www.w3.org/2001/XMLSchema" xmlns:xs="http://www.w3.org/2001/XMLSchema" xmlns:p="http://schemas.microsoft.com/office/2006/metadata/properties" xmlns:ns3="9eaf67e6-0c3b-4304-abbe-9219d1198050" xmlns:ns4="0548b7c8-36db-4fea-bd90-f95d18aff61a" targetNamespace="http://schemas.microsoft.com/office/2006/metadata/properties" ma:root="true" ma:fieldsID="8be685e656c9e59d935cafd3a1ef7a0d" ns3:_="" ns4:_="">
    <xsd:import namespace="9eaf67e6-0c3b-4304-abbe-9219d1198050"/>
    <xsd:import namespace="0548b7c8-36db-4fea-bd90-f95d18aff61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af67e6-0c3b-4304-abbe-9219d11980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48b7c8-36db-4fea-bd90-f95d18aff61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6BB817-B02C-4756-BC8F-1F00F51871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7BBBBA-98F3-4B8F-9F66-A4AC2FAF5BDC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0548b7c8-36db-4fea-bd90-f95d18aff61a"/>
    <ds:schemaRef ds:uri="http://purl.org/dc/terms/"/>
    <ds:schemaRef ds:uri="http://schemas.microsoft.com/office/infopath/2007/PartnerControls"/>
    <ds:schemaRef ds:uri="9eaf67e6-0c3b-4304-abbe-9219d1198050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45AFC8A-552B-43E2-95BD-B82A5E1E39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af67e6-0c3b-4304-abbe-9219d1198050"/>
    <ds:schemaRef ds:uri="0548b7c8-36db-4fea-bd90-f95d18aff6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190</Words>
  <Application>Microsoft Office PowerPoint</Application>
  <PresentationFormat>Widescreen</PresentationFormat>
  <Paragraphs>99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Consolas</vt:lpstr>
      <vt:lpstr>Office Theme</vt:lpstr>
      <vt:lpstr>Propojení tříd v PYTHONU</vt:lpstr>
      <vt:lpstr>Požadavky na absolvování tématu Propojení tříd</vt:lpstr>
      <vt:lpstr>Cíl videa</vt:lpstr>
      <vt:lpstr>TŘÍDA v Pythonu</vt:lpstr>
      <vt:lpstr>TŘÍDA v Pythonu</vt:lpstr>
      <vt:lpstr>TŘÍDA v Pythonu</vt:lpstr>
      <vt:lpstr>TŘÍDA v Pythonu</vt:lpstr>
      <vt:lpstr>TŘÍDA v Pythonu</vt:lpstr>
      <vt:lpstr>TŘÍDA v Pythonu</vt:lpstr>
      <vt:lpstr>TŘÍDA v Pythonu</vt:lpstr>
      <vt:lpstr>Úvod do nového problému...</vt:lpstr>
      <vt:lpstr>Seznam/pole uvnitř třídy</vt:lpstr>
      <vt:lpstr>PowerPoint Presentation</vt:lpstr>
      <vt:lpstr>Vazba M:N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Propojení tříd v PYTHONU</dc:title>
  <dc:creator>Jakub Ransdorf</dc:creator>
  <cp:lastModifiedBy>Ransdorf Jakub</cp:lastModifiedBy>
  <cp:revision>1</cp:revision>
  <dcterms:created xsi:type="dcterms:W3CDTF">2020-03-17T21:02:28Z</dcterms:created>
  <dcterms:modified xsi:type="dcterms:W3CDTF">2020-03-18T12:12:01Z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0x010100C7B52C17D172124B815DAC8ED923F859</vt:lpwstr>
  </property>
</Properties>
</file>