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2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0" r:id="rId28"/>
    <p:sldId id="279" r:id="rId29"/>
    <p:sldId id="284" r:id="rId30"/>
    <p:sldId id="282" r:id="rId31"/>
    <p:sldId id="283" r:id="rId32"/>
    <p:sldId id="281" r:id="rId33"/>
    <p:sldId id="285" r:id="rId34"/>
    <p:sldId id="286" r:id="rId35"/>
    <p:sldId id="287" r:id="rId36"/>
    <p:sldId id="288" r:id="rId37"/>
    <p:sldId id="289" r:id="rId3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2EF2DA0-4683-4E9A-81B8-B73194167859}">
          <p14:sldIdLst>
            <p14:sldId id="256"/>
          </p14:sldIdLst>
        </p14:section>
        <p14:section name="19. otázka" id="{B5AD4F04-042B-4029-B955-FF8108B81F28}">
          <p14:sldIdLst>
            <p14:sldId id="257"/>
            <p14:sldId id="258"/>
            <p14:sldId id="259"/>
            <p14:sldId id="262"/>
            <p14:sldId id="260"/>
            <p14:sldId id="261"/>
          </p14:sldIdLst>
        </p14:section>
        <p14:section name="18. otázka" id="{18898E8C-A677-4015-9DEC-F697C77D2C9C}">
          <p14:sldIdLst>
            <p14:sldId id="263"/>
            <p14:sldId id="264"/>
            <p14:sldId id="265"/>
            <p14:sldId id="266"/>
            <p14:sldId id="267"/>
            <p14:sldId id="268"/>
          </p14:sldIdLst>
        </p14:section>
        <p14:section name="17. otázka" id="{256932BF-086C-4CF7-B1AF-9F6FFA3567DB}">
          <p14:sldIdLst>
            <p14:sldId id="269"/>
            <p14:sldId id="270"/>
            <p14:sldId id="271"/>
            <p14:sldId id="272"/>
            <p14:sldId id="273"/>
            <p14:sldId id="274"/>
          </p14:sldIdLst>
        </p14:section>
        <p14:section name="16. otázka" id="{F20792EC-3B84-4D9B-9471-EB98590562CD}">
          <p14:sldIdLst>
            <p14:sldId id="275"/>
            <p14:sldId id="276"/>
            <p14:sldId id="277"/>
            <p14:sldId id="278"/>
            <p14:sldId id="280"/>
            <p14:sldId id="279"/>
          </p14:sldIdLst>
        </p14:section>
        <p14:section name="15. otázka" id="{D734C400-6049-40D7-BB4A-971E087EE9AC}">
          <p14:sldIdLst>
            <p14:sldId id="284"/>
            <p14:sldId id="282"/>
            <p14:sldId id="283"/>
            <p14:sldId id="281"/>
            <p14:sldId id="285"/>
          </p14:sldIdLst>
        </p14:section>
        <p14:section name="14. otázka" id="{5A9F33A0-D5AB-4842-A86C-0303260E2053}">
          <p14:sldIdLst>
            <p14:sldId id="286"/>
            <p14:sldId id="287"/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A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A1C1E5-0DA1-4D0D-A407-33BB2FBEB4DE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A33952B-2964-4025-B15D-4E7EDBF180F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3200" b="1" dirty="0"/>
            <a:t>Autentizace</a:t>
          </a:r>
          <a:r>
            <a:rPr lang="cs-CZ" sz="3200" dirty="0"/>
            <a:t> </a:t>
          </a:r>
          <a:br>
            <a:rPr lang="cs-CZ" sz="3200" dirty="0"/>
          </a:br>
          <a:r>
            <a:rPr lang="cs-CZ" sz="3200" i="1" dirty="0"/>
            <a:t>ověření</a:t>
          </a:r>
          <a:endParaRPr lang="en-US" sz="3200" i="1" dirty="0"/>
        </a:p>
      </dgm:t>
    </dgm:pt>
    <dgm:pt modelId="{A72E8A27-62BF-4373-B1EF-6CF202F4A692}" type="parTrans" cxnId="{D732A49A-0CBD-43CA-A908-9670FC0A5641}">
      <dgm:prSet/>
      <dgm:spPr/>
      <dgm:t>
        <a:bodyPr/>
        <a:lstStyle/>
        <a:p>
          <a:endParaRPr lang="en-US"/>
        </a:p>
      </dgm:t>
    </dgm:pt>
    <dgm:pt modelId="{50FCB815-DB97-44C1-B60A-5206BA47493D}" type="sibTrans" cxnId="{D732A49A-0CBD-43CA-A908-9670FC0A5641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955D0AF-0DB5-4E14-AF63-5E53AF20B21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3200" b="1" dirty="0"/>
            <a:t>Autorizace</a:t>
          </a:r>
          <a:r>
            <a:rPr lang="cs-CZ" sz="3200" dirty="0"/>
            <a:t> </a:t>
          </a:r>
          <a:br>
            <a:rPr lang="cs-CZ" sz="3200" dirty="0"/>
          </a:br>
          <a:r>
            <a:rPr lang="cs-CZ" sz="3200" i="1" dirty="0"/>
            <a:t>otisk autora</a:t>
          </a:r>
          <a:endParaRPr lang="en-US" sz="3200" i="1" dirty="0"/>
        </a:p>
      </dgm:t>
    </dgm:pt>
    <dgm:pt modelId="{C42C1361-3FB5-4943-8DC0-EEA9FC1150A1}" type="parTrans" cxnId="{CBC5D05D-4F11-4D12-878E-E6A6CDDC4ED4}">
      <dgm:prSet/>
      <dgm:spPr/>
      <dgm:t>
        <a:bodyPr/>
        <a:lstStyle/>
        <a:p>
          <a:endParaRPr lang="en-US"/>
        </a:p>
      </dgm:t>
    </dgm:pt>
    <dgm:pt modelId="{F9003CE1-E1AF-41AC-8C83-2E644FA4C41C}" type="sibTrans" cxnId="{CBC5D05D-4F11-4D12-878E-E6A6CDDC4ED4}">
      <dgm:prSet/>
      <dgm:spPr/>
      <dgm:t>
        <a:bodyPr/>
        <a:lstStyle/>
        <a:p>
          <a:endParaRPr lang="en-US"/>
        </a:p>
      </dgm:t>
    </dgm:pt>
    <dgm:pt modelId="{55D97820-2FC7-4C21-9DEA-965F41D3C304}" type="pres">
      <dgm:prSet presAssocID="{46A1C1E5-0DA1-4D0D-A407-33BB2FBEB4DE}" presName="root" presStyleCnt="0">
        <dgm:presLayoutVars>
          <dgm:dir/>
          <dgm:resizeHandles val="exact"/>
        </dgm:presLayoutVars>
      </dgm:prSet>
      <dgm:spPr/>
    </dgm:pt>
    <dgm:pt modelId="{07317B86-2B2A-4750-A669-4A85FA04308F}" type="pres">
      <dgm:prSet presAssocID="{46A1C1E5-0DA1-4D0D-A407-33BB2FBEB4DE}" presName="container" presStyleCnt="0">
        <dgm:presLayoutVars>
          <dgm:dir/>
          <dgm:resizeHandles val="exact"/>
        </dgm:presLayoutVars>
      </dgm:prSet>
      <dgm:spPr/>
    </dgm:pt>
    <dgm:pt modelId="{C3E02E4D-4A6D-4FDD-88F2-6EDD470C7B48}" type="pres">
      <dgm:prSet presAssocID="{0A33952B-2964-4025-B15D-4E7EDBF180F5}" presName="compNode" presStyleCnt="0"/>
      <dgm:spPr/>
    </dgm:pt>
    <dgm:pt modelId="{70207F5F-3B45-416B-A126-39062783386A}" type="pres">
      <dgm:prSet presAssocID="{0A33952B-2964-4025-B15D-4E7EDBF180F5}" presName="iconBgRect" presStyleLbl="bgShp" presStyleIdx="0" presStyleCnt="2"/>
      <dgm:spPr/>
    </dgm:pt>
    <dgm:pt modelId="{2EA95CFD-06C9-46F4-B658-66EB0A9DC376}" type="pres">
      <dgm:prSet presAssocID="{0A33952B-2964-4025-B15D-4E7EDBF180F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F8E710A4-86C2-4D36-9B44-11698604C7CD}" type="pres">
      <dgm:prSet presAssocID="{0A33952B-2964-4025-B15D-4E7EDBF180F5}" presName="spaceRect" presStyleCnt="0"/>
      <dgm:spPr/>
    </dgm:pt>
    <dgm:pt modelId="{6EAA6A65-2DF9-4CD9-A683-CB8D0CBBD945}" type="pres">
      <dgm:prSet presAssocID="{0A33952B-2964-4025-B15D-4E7EDBF180F5}" presName="textRect" presStyleLbl="revTx" presStyleIdx="0" presStyleCnt="2">
        <dgm:presLayoutVars>
          <dgm:chMax val="1"/>
          <dgm:chPref val="1"/>
        </dgm:presLayoutVars>
      </dgm:prSet>
      <dgm:spPr/>
    </dgm:pt>
    <dgm:pt modelId="{3ACB7448-29CA-4E8A-94A7-FCAD34BAABD9}" type="pres">
      <dgm:prSet presAssocID="{50FCB815-DB97-44C1-B60A-5206BA47493D}" presName="sibTrans" presStyleLbl="sibTrans2D1" presStyleIdx="0" presStyleCnt="0"/>
      <dgm:spPr/>
    </dgm:pt>
    <dgm:pt modelId="{B1F68C97-5929-4D46-9008-B63F30ECCD58}" type="pres">
      <dgm:prSet presAssocID="{6955D0AF-0DB5-4E14-AF63-5E53AF20B216}" presName="compNode" presStyleCnt="0"/>
      <dgm:spPr/>
    </dgm:pt>
    <dgm:pt modelId="{81CB9B6C-7D28-462C-A2D1-B08F3F6DEAD2}" type="pres">
      <dgm:prSet presAssocID="{6955D0AF-0DB5-4E14-AF63-5E53AF20B216}" presName="iconBgRect" presStyleLbl="bgShp" presStyleIdx="1" presStyleCnt="2"/>
      <dgm:spPr/>
    </dgm:pt>
    <dgm:pt modelId="{BE9062FF-0328-4C3D-94F7-7B0E489B2EFC}" type="pres">
      <dgm:prSet presAssocID="{6955D0AF-0DB5-4E14-AF63-5E53AF20B21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990B36A1-8BB8-4BDC-903F-46447FC965A3}" type="pres">
      <dgm:prSet presAssocID="{6955D0AF-0DB5-4E14-AF63-5E53AF20B216}" presName="spaceRect" presStyleCnt="0"/>
      <dgm:spPr/>
    </dgm:pt>
    <dgm:pt modelId="{5E89EB9F-5EDF-4447-9FD6-6513E8DCE2AE}" type="pres">
      <dgm:prSet presAssocID="{6955D0AF-0DB5-4E14-AF63-5E53AF20B21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0F0C920E-63CD-4815-BA71-88F8B1408BD9}" type="presOf" srcId="{0A33952B-2964-4025-B15D-4E7EDBF180F5}" destId="{6EAA6A65-2DF9-4CD9-A683-CB8D0CBBD945}" srcOrd="0" destOrd="0" presId="urn:microsoft.com/office/officeart/2018/2/layout/IconCircleList"/>
    <dgm:cxn modelId="{5F43AC2C-C202-4480-A245-B6420E1E8F32}" type="presOf" srcId="{6955D0AF-0DB5-4E14-AF63-5E53AF20B216}" destId="{5E89EB9F-5EDF-4447-9FD6-6513E8DCE2AE}" srcOrd="0" destOrd="0" presId="urn:microsoft.com/office/officeart/2018/2/layout/IconCircleList"/>
    <dgm:cxn modelId="{D8DA343C-326E-46FC-8BBE-60C7F4365A0C}" type="presOf" srcId="{50FCB815-DB97-44C1-B60A-5206BA47493D}" destId="{3ACB7448-29CA-4E8A-94A7-FCAD34BAABD9}" srcOrd="0" destOrd="0" presId="urn:microsoft.com/office/officeart/2018/2/layout/IconCircleList"/>
    <dgm:cxn modelId="{CBC5D05D-4F11-4D12-878E-E6A6CDDC4ED4}" srcId="{46A1C1E5-0DA1-4D0D-A407-33BB2FBEB4DE}" destId="{6955D0AF-0DB5-4E14-AF63-5E53AF20B216}" srcOrd="1" destOrd="0" parTransId="{C42C1361-3FB5-4943-8DC0-EEA9FC1150A1}" sibTransId="{F9003CE1-E1AF-41AC-8C83-2E644FA4C41C}"/>
    <dgm:cxn modelId="{5FCFED8E-1DBD-47DB-AA88-81DA544D9CCC}" type="presOf" srcId="{46A1C1E5-0DA1-4D0D-A407-33BB2FBEB4DE}" destId="{55D97820-2FC7-4C21-9DEA-965F41D3C304}" srcOrd="0" destOrd="0" presId="urn:microsoft.com/office/officeart/2018/2/layout/IconCircleList"/>
    <dgm:cxn modelId="{D732A49A-0CBD-43CA-A908-9670FC0A5641}" srcId="{46A1C1E5-0DA1-4D0D-A407-33BB2FBEB4DE}" destId="{0A33952B-2964-4025-B15D-4E7EDBF180F5}" srcOrd="0" destOrd="0" parTransId="{A72E8A27-62BF-4373-B1EF-6CF202F4A692}" sibTransId="{50FCB815-DB97-44C1-B60A-5206BA47493D}"/>
    <dgm:cxn modelId="{28B05545-96C3-4D5F-A819-22613747EFC4}" type="presParOf" srcId="{55D97820-2FC7-4C21-9DEA-965F41D3C304}" destId="{07317B86-2B2A-4750-A669-4A85FA04308F}" srcOrd="0" destOrd="0" presId="urn:microsoft.com/office/officeart/2018/2/layout/IconCircleList"/>
    <dgm:cxn modelId="{1D24CBC2-947A-42E3-8F9A-64B19BAEC0E6}" type="presParOf" srcId="{07317B86-2B2A-4750-A669-4A85FA04308F}" destId="{C3E02E4D-4A6D-4FDD-88F2-6EDD470C7B48}" srcOrd="0" destOrd="0" presId="urn:microsoft.com/office/officeart/2018/2/layout/IconCircleList"/>
    <dgm:cxn modelId="{6B27B258-BB81-4158-A274-3CCF41F3B533}" type="presParOf" srcId="{C3E02E4D-4A6D-4FDD-88F2-6EDD470C7B48}" destId="{70207F5F-3B45-416B-A126-39062783386A}" srcOrd="0" destOrd="0" presId="urn:microsoft.com/office/officeart/2018/2/layout/IconCircleList"/>
    <dgm:cxn modelId="{C66FB9B9-F46B-4F7E-AB2F-02A84FD490FC}" type="presParOf" srcId="{C3E02E4D-4A6D-4FDD-88F2-6EDD470C7B48}" destId="{2EA95CFD-06C9-46F4-B658-66EB0A9DC376}" srcOrd="1" destOrd="0" presId="urn:microsoft.com/office/officeart/2018/2/layout/IconCircleList"/>
    <dgm:cxn modelId="{2D122845-CFD3-4B75-94E0-175F4A0A1897}" type="presParOf" srcId="{C3E02E4D-4A6D-4FDD-88F2-6EDD470C7B48}" destId="{F8E710A4-86C2-4D36-9B44-11698604C7CD}" srcOrd="2" destOrd="0" presId="urn:microsoft.com/office/officeart/2018/2/layout/IconCircleList"/>
    <dgm:cxn modelId="{8B227A42-0EEC-4C48-9250-95F63DE20253}" type="presParOf" srcId="{C3E02E4D-4A6D-4FDD-88F2-6EDD470C7B48}" destId="{6EAA6A65-2DF9-4CD9-A683-CB8D0CBBD945}" srcOrd="3" destOrd="0" presId="urn:microsoft.com/office/officeart/2018/2/layout/IconCircleList"/>
    <dgm:cxn modelId="{4594BCB8-83AB-41AB-A01B-BEFA1213434C}" type="presParOf" srcId="{07317B86-2B2A-4750-A669-4A85FA04308F}" destId="{3ACB7448-29CA-4E8A-94A7-FCAD34BAABD9}" srcOrd="1" destOrd="0" presId="urn:microsoft.com/office/officeart/2018/2/layout/IconCircleList"/>
    <dgm:cxn modelId="{EDA50291-0E37-4702-930F-70DB3812BABA}" type="presParOf" srcId="{07317B86-2B2A-4750-A669-4A85FA04308F}" destId="{B1F68C97-5929-4D46-9008-B63F30ECCD58}" srcOrd="2" destOrd="0" presId="urn:microsoft.com/office/officeart/2018/2/layout/IconCircleList"/>
    <dgm:cxn modelId="{347DF0ED-8E5C-42E2-9C01-1D0E02E9FE5A}" type="presParOf" srcId="{B1F68C97-5929-4D46-9008-B63F30ECCD58}" destId="{81CB9B6C-7D28-462C-A2D1-B08F3F6DEAD2}" srcOrd="0" destOrd="0" presId="urn:microsoft.com/office/officeart/2018/2/layout/IconCircleList"/>
    <dgm:cxn modelId="{E2219031-1F78-4B41-A13A-46E56D773FD7}" type="presParOf" srcId="{B1F68C97-5929-4D46-9008-B63F30ECCD58}" destId="{BE9062FF-0328-4C3D-94F7-7B0E489B2EFC}" srcOrd="1" destOrd="0" presId="urn:microsoft.com/office/officeart/2018/2/layout/IconCircleList"/>
    <dgm:cxn modelId="{5523A222-8E7C-426D-B876-D2DBD332496E}" type="presParOf" srcId="{B1F68C97-5929-4D46-9008-B63F30ECCD58}" destId="{990B36A1-8BB8-4BDC-903F-46447FC965A3}" srcOrd="2" destOrd="0" presId="urn:microsoft.com/office/officeart/2018/2/layout/IconCircleList"/>
    <dgm:cxn modelId="{D4C1A672-9751-4DBB-BA55-4CCD0BE29C83}" type="presParOf" srcId="{B1F68C97-5929-4D46-9008-B63F30ECCD58}" destId="{5E89EB9F-5EDF-4447-9FD6-6513E8DCE2AE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2BC5A5-BBDB-47A9-9DBB-0542C52947D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F67B3DB-3457-42C5-9023-2AD9AB8220A1}">
      <dgm:prSet/>
      <dgm:spPr/>
      <dgm:t>
        <a:bodyPr/>
        <a:lstStyle/>
        <a:p>
          <a:r>
            <a:rPr lang="cs-CZ" b="1"/>
            <a:t>Šifrování</a:t>
          </a:r>
          <a:br>
            <a:rPr lang="cs-CZ" b="1"/>
          </a:br>
          <a:r>
            <a:rPr lang="cs-CZ"/>
            <a:t>obousměrné</a:t>
          </a:r>
          <a:endParaRPr lang="en-US"/>
        </a:p>
      </dgm:t>
    </dgm:pt>
    <dgm:pt modelId="{7E8FE396-58D7-4789-AD01-320F17BE4319}" type="parTrans" cxnId="{06B85195-2277-4C18-984C-10B0AD6C02BB}">
      <dgm:prSet/>
      <dgm:spPr/>
      <dgm:t>
        <a:bodyPr/>
        <a:lstStyle/>
        <a:p>
          <a:endParaRPr lang="en-US"/>
        </a:p>
      </dgm:t>
    </dgm:pt>
    <dgm:pt modelId="{01145A12-AF33-4784-9515-C2B01A1814CA}" type="sibTrans" cxnId="{06B85195-2277-4C18-984C-10B0AD6C02BB}">
      <dgm:prSet/>
      <dgm:spPr/>
      <dgm:t>
        <a:bodyPr/>
        <a:lstStyle/>
        <a:p>
          <a:endParaRPr lang="en-US"/>
        </a:p>
      </dgm:t>
    </dgm:pt>
    <dgm:pt modelId="{C3013A12-B554-4583-A59E-99A601655366}">
      <dgm:prSet/>
      <dgm:spPr/>
      <dgm:t>
        <a:bodyPr/>
        <a:lstStyle/>
        <a:p>
          <a:r>
            <a:rPr lang="cs-CZ" b="1"/>
            <a:t>Hashování</a:t>
          </a:r>
          <a:br>
            <a:rPr lang="cs-CZ"/>
          </a:br>
          <a:r>
            <a:rPr lang="cs-CZ"/>
            <a:t>jednosměrné</a:t>
          </a:r>
          <a:endParaRPr lang="en-US"/>
        </a:p>
      </dgm:t>
    </dgm:pt>
    <dgm:pt modelId="{EF27219D-ECB8-4FE6-8D5C-F1DA912374FA}" type="parTrans" cxnId="{24067577-8089-458B-942F-4357B175393B}">
      <dgm:prSet/>
      <dgm:spPr/>
      <dgm:t>
        <a:bodyPr/>
        <a:lstStyle/>
        <a:p>
          <a:endParaRPr lang="en-US"/>
        </a:p>
      </dgm:t>
    </dgm:pt>
    <dgm:pt modelId="{3ED08F6A-83B9-41CC-A1FF-5C8E35229832}" type="sibTrans" cxnId="{24067577-8089-458B-942F-4357B175393B}">
      <dgm:prSet/>
      <dgm:spPr/>
      <dgm:t>
        <a:bodyPr/>
        <a:lstStyle/>
        <a:p>
          <a:endParaRPr lang="en-US"/>
        </a:p>
      </dgm:t>
    </dgm:pt>
    <dgm:pt modelId="{6F03B446-1F48-4611-AB78-3E0B900E9F13}" type="pres">
      <dgm:prSet presAssocID="{E22BC5A5-BBDB-47A9-9DBB-0542C52947D1}" presName="diagram" presStyleCnt="0">
        <dgm:presLayoutVars>
          <dgm:dir/>
          <dgm:resizeHandles val="exact"/>
        </dgm:presLayoutVars>
      </dgm:prSet>
      <dgm:spPr/>
    </dgm:pt>
    <dgm:pt modelId="{ED6C045B-7C6F-42F2-BB45-21F89842C919}" type="pres">
      <dgm:prSet presAssocID="{FF67B3DB-3457-42C5-9023-2AD9AB8220A1}" presName="node" presStyleLbl="node1" presStyleIdx="0" presStyleCnt="2">
        <dgm:presLayoutVars>
          <dgm:bulletEnabled val="1"/>
        </dgm:presLayoutVars>
      </dgm:prSet>
      <dgm:spPr/>
    </dgm:pt>
    <dgm:pt modelId="{7DC1AC04-2B9C-4EB8-BB9E-8864716E986C}" type="pres">
      <dgm:prSet presAssocID="{01145A12-AF33-4784-9515-C2B01A1814CA}" presName="sibTrans" presStyleCnt="0"/>
      <dgm:spPr/>
    </dgm:pt>
    <dgm:pt modelId="{37C2D529-A332-42EB-A9EF-0B61388FD8C4}" type="pres">
      <dgm:prSet presAssocID="{C3013A12-B554-4583-A59E-99A601655366}" presName="node" presStyleLbl="node1" presStyleIdx="1" presStyleCnt="2">
        <dgm:presLayoutVars>
          <dgm:bulletEnabled val="1"/>
        </dgm:presLayoutVars>
      </dgm:prSet>
      <dgm:spPr/>
    </dgm:pt>
  </dgm:ptLst>
  <dgm:cxnLst>
    <dgm:cxn modelId="{9869F006-9504-4A1E-84A9-27CA5A77B9CB}" type="presOf" srcId="{E22BC5A5-BBDB-47A9-9DBB-0542C52947D1}" destId="{6F03B446-1F48-4611-AB78-3E0B900E9F13}" srcOrd="0" destOrd="0" presId="urn:microsoft.com/office/officeart/2005/8/layout/default"/>
    <dgm:cxn modelId="{2F051E2C-6F58-416E-91C3-5EE73211236E}" type="presOf" srcId="{C3013A12-B554-4583-A59E-99A601655366}" destId="{37C2D529-A332-42EB-A9EF-0B61388FD8C4}" srcOrd="0" destOrd="0" presId="urn:microsoft.com/office/officeart/2005/8/layout/default"/>
    <dgm:cxn modelId="{24067577-8089-458B-942F-4357B175393B}" srcId="{E22BC5A5-BBDB-47A9-9DBB-0542C52947D1}" destId="{C3013A12-B554-4583-A59E-99A601655366}" srcOrd="1" destOrd="0" parTransId="{EF27219D-ECB8-4FE6-8D5C-F1DA912374FA}" sibTransId="{3ED08F6A-83B9-41CC-A1FF-5C8E35229832}"/>
    <dgm:cxn modelId="{00A54458-C4AB-48F7-8BA1-ADE1CA6DDA53}" type="presOf" srcId="{FF67B3DB-3457-42C5-9023-2AD9AB8220A1}" destId="{ED6C045B-7C6F-42F2-BB45-21F89842C919}" srcOrd="0" destOrd="0" presId="urn:microsoft.com/office/officeart/2005/8/layout/default"/>
    <dgm:cxn modelId="{06B85195-2277-4C18-984C-10B0AD6C02BB}" srcId="{E22BC5A5-BBDB-47A9-9DBB-0542C52947D1}" destId="{FF67B3DB-3457-42C5-9023-2AD9AB8220A1}" srcOrd="0" destOrd="0" parTransId="{7E8FE396-58D7-4789-AD01-320F17BE4319}" sibTransId="{01145A12-AF33-4784-9515-C2B01A1814CA}"/>
    <dgm:cxn modelId="{791CA95C-4AA0-4860-BAC3-E668AF137816}" type="presParOf" srcId="{6F03B446-1F48-4611-AB78-3E0B900E9F13}" destId="{ED6C045B-7C6F-42F2-BB45-21F89842C919}" srcOrd="0" destOrd="0" presId="urn:microsoft.com/office/officeart/2005/8/layout/default"/>
    <dgm:cxn modelId="{E9CD1C93-83EE-4FE6-AAE6-3C4546A954CD}" type="presParOf" srcId="{6F03B446-1F48-4611-AB78-3E0B900E9F13}" destId="{7DC1AC04-2B9C-4EB8-BB9E-8864716E986C}" srcOrd="1" destOrd="0" presId="urn:microsoft.com/office/officeart/2005/8/layout/default"/>
    <dgm:cxn modelId="{38ABDE7E-5703-4098-B271-E96DA713CA01}" type="presParOf" srcId="{6F03B446-1F48-4611-AB78-3E0B900E9F13}" destId="{37C2D529-A332-42EB-A9EF-0B61388FD8C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07F5F-3B45-416B-A126-39062783386A}">
      <dsp:nvSpPr>
        <dsp:cNvPr id="0" name=""/>
        <dsp:cNvSpPr/>
      </dsp:nvSpPr>
      <dsp:spPr>
        <a:xfrm>
          <a:off x="78574" y="1336396"/>
          <a:ext cx="1103464" cy="110346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A95CFD-06C9-46F4-B658-66EB0A9DC376}">
      <dsp:nvSpPr>
        <dsp:cNvPr id="0" name=""/>
        <dsp:cNvSpPr/>
      </dsp:nvSpPr>
      <dsp:spPr>
        <a:xfrm>
          <a:off x="310302" y="1568123"/>
          <a:ext cx="640009" cy="6400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AA6A65-2DF9-4CD9-A683-CB8D0CBBD945}">
      <dsp:nvSpPr>
        <dsp:cNvPr id="0" name=""/>
        <dsp:cNvSpPr/>
      </dsp:nvSpPr>
      <dsp:spPr>
        <a:xfrm>
          <a:off x="1418495" y="1336396"/>
          <a:ext cx="2601023" cy="1103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/>
            <a:t>Autentizace</a:t>
          </a:r>
          <a:r>
            <a:rPr lang="cs-CZ" sz="3200" kern="1200" dirty="0"/>
            <a:t> </a:t>
          </a:r>
          <a:br>
            <a:rPr lang="cs-CZ" sz="3200" kern="1200" dirty="0"/>
          </a:br>
          <a:r>
            <a:rPr lang="cs-CZ" sz="3200" i="1" kern="1200" dirty="0"/>
            <a:t>ověření</a:t>
          </a:r>
          <a:endParaRPr lang="en-US" sz="3200" i="1" kern="1200" dirty="0"/>
        </a:p>
      </dsp:txBody>
      <dsp:txXfrm>
        <a:off x="1418495" y="1336396"/>
        <a:ext cx="2601023" cy="1103464"/>
      </dsp:txXfrm>
    </dsp:sp>
    <dsp:sp modelId="{81CB9B6C-7D28-462C-A2D1-B08F3F6DEAD2}">
      <dsp:nvSpPr>
        <dsp:cNvPr id="0" name=""/>
        <dsp:cNvSpPr/>
      </dsp:nvSpPr>
      <dsp:spPr>
        <a:xfrm>
          <a:off x="4472727" y="1336396"/>
          <a:ext cx="1103464" cy="110346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9062FF-0328-4C3D-94F7-7B0E489B2EFC}">
      <dsp:nvSpPr>
        <dsp:cNvPr id="0" name=""/>
        <dsp:cNvSpPr/>
      </dsp:nvSpPr>
      <dsp:spPr>
        <a:xfrm>
          <a:off x="4704455" y="1568123"/>
          <a:ext cx="640009" cy="6400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89EB9F-5EDF-4447-9FD6-6513E8DCE2AE}">
      <dsp:nvSpPr>
        <dsp:cNvPr id="0" name=""/>
        <dsp:cNvSpPr/>
      </dsp:nvSpPr>
      <dsp:spPr>
        <a:xfrm>
          <a:off x="5812648" y="1336396"/>
          <a:ext cx="2601023" cy="11034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/>
            <a:t>Autorizace</a:t>
          </a:r>
          <a:r>
            <a:rPr lang="cs-CZ" sz="3200" kern="1200" dirty="0"/>
            <a:t> </a:t>
          </a:r>
          <a:br>
            <a:rPr lang="cs-CZ" sz="3200" kern="1200" dirty="0"/>
          </a:br>
          <a:r>
            <a:rPr lang="cs-CZ" sz="3200" i="1" kern="1200" dirty="0"/>
            <a:t>otisk autora</a:t>
          </a:r>
          <a:endParaRPr lang="en-US" sz="3200" i="1" kern="1200" dirty="0"/>
        </a:p>
      </dsp:txBody>
      <dsp:txXfrm>
        <a:off x="5812648" y="1336396"/>
        <a:ext cx="2601023" cy="11034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6C045B-7C6F-42F2-BB45-21F89842C919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200" b="1" kern="1200"/>
            <a:t>Šifrování</a:t>
          </a:r>
          <a:br>
            <a:rPr lang="cs-CZ" sz="6200" b="1" kern="1200"/>
          </a:br>
          <a:r>
            <a:rPr lang="cs-CZ" sz="6200" kern="1200"/>
            <a:t>obousměrné</a:t>
          </a:r>
          <a:endParaRPr lang="en-US" sz="6200" kern="1200"/>
        </a:p>
      </dsp:txBody>
      <dsp:txXfrm>
        <a:off x="1283" y="673807"/>
        <a:ext cx="5006206" cy="3003723"/>
      </dsp:txXfrm>
    </dsp:sp>
    <dsp:sp modelId="{37C2D529-A332-42EB-A9EF-0B61388FD8C4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220" tIns="236220" rIns="236220" bIns="236220" numCol="1" spcCol="1270" anchor="ctr" anchorCtr="0">
          <a:noAutofit/>
        </a:bodyPr>
        <a:lstStyle/>
        <a:p>
          <a:pPr marL="0" lvl="0" indent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200" b="1" kern="1200"/>
            <a:t>Hashování</a:t>
          </a:r>
          <a:br>
            <a:rPr lang="cs-CZ" sz="6200" kern="1200"/>
          </a:br>
          <a:r>
            <a:rPr lang="cs-CZ" sz="6200" kern="1200"/>
            <a:t>jednosměrné</a:t>
          </a:r>
          <a:endParaRPr lang="en-US" sz="6200" kern="1200"/>
        </a:p>
      </dsp:txBody>
      <dsp:txXfrm>
        <a:off x="5508110" y="673807"/>
        <a:ext cx="5006206" cy="3003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0F117-046E-D4C1-2648-D52418F0D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EE5E5B-52DD-A3EB-B845-D163C27A6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CA63E-B303-0838-81DF-C9EE8086A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AE8C-44E1-4049-A7AD-9224883EEAB5}" type="datetimeFigureOut">
              <a:rPr lang="cs-CZ" smtClean="0"/>
              <a:t>23.04.2024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CFD7D-2A0B-3B5B-F929-E76DDD913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EEC29-296C-BC76-F4E8-F4D8100FF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262-264C-4EC3-9C82-CB06BA8592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42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CF04-B1A5-97AE-F9D0-86AD9006F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8F560F-AED5-0CE2-05C7-06C392AC9B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13877-67E2-0C81-8255-FC802071A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AE8C-44E1-4049-A7AD-9224883EEAB5}" type="datetimeFigureOut">
              <a:rPr lang="cs-CZ" smtClean="0"/>
              <a:t>23.04.2024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74DD7-3DD9-5E57-5839-BF0FF62EF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3E881-9592-7ED4-0FF7-41A04899E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262-264C-4EC3-9C82-CB06BA8592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36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2A1862-4579-A158-6163-95BC1542CB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238BD-E6CB-D39A-AC30-0133BBFB9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5E5A9-0274-A8FC-A61B-ABEB273AE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AE8C-44E1-4049-A7AD-9224883EEAB5}" type="datetimeFigureOut">
              <a:rPr lang="cs-CZ" smtClean="0"/>
              <a:t>23.04.2024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32888-E225-179B-0491-EF87D7836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C4F87-8EC9-CDAE-CC79-8DD3F1511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262-264C-4EC3-9C82-CB06BA8592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664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B222F-6897-EC5B-AA39-107AFCB4A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FA38C-E76E-66B1-D28C-D5FFAE383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91FD5-F5AA-7B0E-BD48-2CAFA1377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AE8C-44E1-4049-A7AD-9224883EEAB5}" type="datetimeFigureOut">
              <a:rPr lang="cs-CZ" smtClean="0"/>
              <a:t>23.04.2024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85AC2-4BDE-305B-E248-282FAD33A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1E563-A883-6D36-9AE9-AF5CB3355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262-264C-4EC3-9C82-CB06BA8592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76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54068-2550-7E83-5562-97D4ACE8B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B0105-5982-3D54-7B09-DF10B1BD4D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FB3B3-CA24-3709-3581-6089E5A5A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AE8C-44E1-4049-A7AD-9224883EEAB5}" type="datetimeFigureOut">
              <a:rPr lang="cs-CZ" smtClean="0"/>
              <a:t>23.04.2024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E4562-8F9F-0365-B8FA-2D04240E0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19B27-9FA6-F2DA-8D33-7E927D0AD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262-264C-4EC3-9C82-CB06BA8592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98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EAE22-15AD-D7A2-93DC-31E26C270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8C074-2A66-B8C7-784F-61D1B17739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757641-9AC7-680B-8524-8BA73D97F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183B13-816D-F77E-CC4C-712A47855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AE8C-44E1-4049-A7AD-9224883EEAB5}" type="datetimeFigureOut">
              <a:rPr lang="cs-CZ" smtClean="0"/>
              <a:t>23.04.2024</a:t>
            </a:fld>
            <a:endParaRPr lang="cs-C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136D4-49CF-DB4F-D0DE-58019425B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F5CE2C-4E3B-3DEA-11E4-96A7CED6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262-264C-4EC3-9C82-CB06BA8592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784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E17DC1-1B18-8911-24AD-68FCC98D9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284AF5-1529-908E-CAF2-5E421FE739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94473-0D68-1B2F-19E5-5A5350A9D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DB6065-DDD6-6A16-A36F-1A3DBD34B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BE3661-2A8F-42FB-B6FC-C921FD75CD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FFD53C-0BBA-7047-18FF-5C0792744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AE8C-44E1-4049-A7AD-9224883EEAB5}" type="datetimeFigureOut">
              <a:rPr lang="cs-CZ" smtClean="0"/>
              <a:t>23.04.2024</a:t>
            </a:fld>
            <a:endParaRPr lang="cs-CZ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E06B33-A6E4-E73C-2DBE-E5E4C0F69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210DA0-B6D9-86D7-8E8B-B0F90B1FB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262-264C-4EC3-9C82-CB06BA8592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83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9E223-245E-B0AF-240F-CBD32A32B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0280DE-104F-E309-97E5-9CF81635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AE8C-44E1-4049-A7AD-9224883EEAB5}" type="datetimeFigureOut">
              <a:rPr lang="cs-CZ" smtClean="0"/>
              <a:t>23.04.2024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48A0ED-B795-5AE0-6B74-D93F186BE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FFD290-1B34-C830-CC26-7939D0ED7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262-264C-4EC3-9C82-CB06BA8592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536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DF9DDC-2B77-647C-950C-919FA11DF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AE8C-44E1-4049-A7AD-9224883EEAB5}" type="datetimeFigureOut">
              <a:rPr lang="cs-CZ" smtClean="0"/>
              <a:t>23.04.2024</a:t>
            </a:fld>
            <a:endParaRPr lang="cs-CZ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C2FC78-A945-B158-F6DE-946A2536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19061-F764-352C-AE46-9BAEB37B0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262-264C-4EC3-9C82-CB06BA8592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619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FDB56-0F9F-8E32-13E4-75FA7E4FF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00109-4DE6-EDE0-0DAC-97BE4865E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97050-00C5-4E39-B821-0F6FAEC9A1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9BB8D-7DC9-461C-2DF4-38E1E269E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AE8C-44E1-4049-A7AD-9224883EEAB5}" type="datetimeFigureOut">
              <a:rPr lang="cs-CZ" smtClean="0"/>
              <a:t>23.04.2024</a:t>
            </a:fld>
            <a:endParaRPr lang="cs-C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CFB6F-E24E-E2ED-DC5F-1AB20FAB5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A63564-CE6B-43AE-ACF2-49D7758F4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262-264C-4EC3-9C82-CB06BA8592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59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570CB-FE4C-F98F-67F0-2C7BDD0D5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E3485A-0FD0-4637-29FB-1D55C87EF1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28A63-92B6-1D90-825C-DF4376054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27570F-8C7A-AA63-3CD3-393AD2BB8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AE8C-44E1-4049-A7AD-9224883EEAB5}" type="datetimeFigureOut">
              <a:rPr lang="cs-CZ" smtClean="0"/>
              <a:t>23.04.2024</a:t>
            </a:fld>
            <a:endParaRPr lang="cs-CZ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9B332-6701-D510-A72C-ADC84DCD6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E1B97-1300-BFD4-8AE4-E7ED1F119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8A262-264C-4EC3-9C82-CB06BA8592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0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1E6CAE-E0B5-D163-3101-CE45CAA03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86466A-F6F8-BFB0-3A83-C9163DB66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7994EB-B456-122E-4C0B-0514BCAB81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BCAE8C-44E1-4049-A7AD-9224883EEAB5}" type="datetimeFigureOut">
              <a:rPr lang="cs-CZ" smtClean="0"/>
              <a:t>23.04.2024</a:t>
            </a:fld>
            <a:endParaRPr lang="cs-C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80FF8-A076-D5A6-F35C-BE5C14028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06B84-A868-412C-474A-54FAE292B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58A262-264C-4EC3-9C82-CB06BA85924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46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.jquery.com/jquery-3.3.1.j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CE46F-7327-3288-9CAE-A21DD26F0F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600" dirty="0"/>
              <a:t>Maturitní otázky WBD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675F2-70DC-343F-DED9-60AF846DA6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4.I</a:t>
            </a:r>
          </a:p>
        </p:txBody>
      </p:sp>
    </p:spTree>
    <p:extLst>
      <p:ext uri="{BB962C8B-B14F-4D97-AF65-F5344CB8AC3E}">
        <p14:creationId xmlns:p14="http://schemas.microsoft.com/office/powerpoint/2010/main" val="3062676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5582-C935-1202-8EAC-57F1B829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18. Databáze a SQL – Integritní omezení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DF4F5-57E4-A8ED-A0E9-FCDD35D77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dirty="0"/>
              <a:t>PRIMARY KEY</a:t>
            </a:r>
          </a:p>
          <a:p>
            <a:pPr marL="0" indent="0" algn="ctr">
              <a:buNone/>
            </a:pPr>
            <a:r>
              <a:rPr lang="cs-CZ" sz="3200" dirty="0"/>
              <a:t>FOREIGN KEY</a:t>
            </a:r>
          </a:p>
          <a:p>
            <a:pPr marL="0" indent="0" algn="ctr">
              <a:buNone/>
            </a:pPr>
            <a:r>
              <a:rPr lang="cs-CZ" sz="3200" dirty="0"/>
              <a:t>UNIQUE</a:t>
            </a:r>
          </a:p>
          <a:p>
            <a:pPr marL="0" indent="0" algn="ctr">
              <a:buNone/>
            </a:pPr>
            <a:r>
              <a:rPr lang="cs-CZ" sz="3200" dirty="0"/>
              <a:t>NOT NULL</a:t>
            </a:r>
          </a:p>
          <a:p>
            <a:pPr marL="0" indent="0" algn="ctr">
              <a:buNone/>
            </a:pPr>
            <a:r>
              <a:rPr lang="cs-CZ" sz="3200" dirty="0"/>
              <a:t>CHECK</a:t>
            </a:r>
          </a:p>
          <a:p>
            <a:pPr marL="0" indent="0" algn="ctr">
              <a:buNone/>
            </a:pPr>
            <a:r>
              <a:rPr lang="cs-CZ" sz="3200" dirty="0"/>
              <a:t>AUTOINCREMENT</a:t>
            </a:r>
          </a:p>
          <a:p>
            <a:pPr marL="0" indent="0" algn="ctr">
              <a:buNone/>
            </a:pPr>
            <a:r>
              <a:rPr lang="cs-CZ" sz="3200" dirty="0"/>
              <a:t>DEFAULT</a:t>
            </a:r>
          </a:p>
        </p:txBody>
      </p:sp>
    </p:spTree>
    <p:extLst>
      <p:ext uri="{BB962C8B-B14F-4D97-AF65-F5344CB8AC3E}">
        <p14:creationId xmlns:p14="http://schemas.microsoft.com/office/powerpoint/2010/main" val="280983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5582-C935-1202-8EAC-57F1B829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18. Databáze a SQL – SQL příkazy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DF4F5-57E4-A8ED-A0E9-FCDD35D77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2009"/>
            <a:ext cx="4914900" cy="35811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200" dirty="0"/>
              <a:t>SELECT</a:t>
            </a:r>
          </a:p>
          <a:p>
            <a:pPr marL="0" indent="0" algn="ctr">
              <a:buNone/>
            </a:pPr>
            <a:r>
              <a:rPr lang="cs-CZ" sz="3200" dirty="0"/>
              <a:t>INSERT INTO</a:t>
            </a:r>
          </a:p>
          <a:p>
            <a:pPr marL="0" indent="0" algn="ctr">
              <a:buNone/>
            </a:pPr>
            <a:r>
              <a:rPr lang="cs-CZ" sz="3200" dirty="0"/>
              <a:t>UPDATE</a:t>
            </a:r>
          </a:p>
          <a:p>
            <a:pPr marL="0" indent="0" algn="ctr">
              <a:buNone/>
            </a:pPr>
            <a:r>
              <a:rPr lang="cs-CZ" sz="3200" dirty="0"/>
              <a:t>DELETE</a:t>
            </a:r>
          </a:p>
          <a:p>
            <a:pPr marL="0" indent="0" algn="ctr">
              <a:buNone/>
            </a:pPr>
            <a:r>
              <a:rPr lang="cs-CZ" sz="3200" dirty="0"/>
              <a:t>SELECT DISTINCT</a:t>
            </a:r>
          </a:p>
        </p:txBody>
      </p:sp>
      <p:pic>
        <p:nvPicPr>
          <p:cNvPr id="5" name="Picture 4" descr="A pyramid of multicolored blocks with text&#10;&#10;Description automatically generated">
            <a:extLst>
              <a:ext uri="{FF2B5EF4-FFF2-40B4-BE49-F238E27FC236}">
                <a16:creationId xmlns:a16="http://schemas.microsoft.com/office/drawing/2014/main" id="{270A4405-A0C9-039B-E8C3-2C5CC5A22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3100" y="1981349"/>
            <a:ext cx="5600700" cy="3581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652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5582-C935-1202-8EAC-57F1B829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18. Databáze a SQL – Propojení tabulek JOIN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DF4F5-57E4-A8ED-A0E9-FCDD35D77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690688"/>
            <a:ext cx="10515599" cy="4657103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mysql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b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</a:br>
            <a:r>
              <a:rPr lang="cs-CZ" sz="3200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t.dayOfWeek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3200" b="1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t.startTime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3200" b="1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t.duration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Academy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AS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c </a:t>
            </a:r>
            <a:b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</a:br>
            <a:r>
              <a:rPr lang="cs-CZ" sz="3200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JOIN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AcademyTraining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AS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t </a:t>
            </a:r>
            <a:r>
              <a:rPr lang="cs-CZ" sz="3200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USING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sz="3200" b="1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idAcademy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) </a:t>
            </a:r>
            <a:r>
              <a:rPr lang="cs-CZ" sz="3200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WHERE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t.idAcademy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?"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10000"/>
              </a:lnSpc>
              <a:buNone/>
            </a:pPr>
            <a:br>
              <a:rPr lang="cs-CZ" sz="3200" b="0" dirty="0">
                <a:effectLst/>
                <a:latin typeface="Consolas" panose="020B0609020204030204" pitchFamily="49" charset="0"/>
              </a:rPr>
            </a:br>
            <a:r>
              <a:rPr lang="cs-CZ" sz="3200" b="0" dirty="0">
                <a:effectLst/>
                <a:latin typeface="Consolas" panose="020B0609020204030204" pitchFamily="49" charset="0"/>
              </a:rPr>
              <a:t>USING vs. ON</a:t>
            </a:r>
          </a:p>
        </p:txBody>
      </p:sp>
    </p:spTree>
    <p:extLst>
      <p:ext uri="{BB962C8B-B14F-4D97-AF65-F5344CB8AC3E}">
        <p14:creationId xmlns:p14="http://schemas.microsoft.com/office/powerpoint/2010/main" val="114709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5582-C935-1202-8EAC-57F1B829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18. Databáze a SQL – Propojení tabulek JOIN</a:t>
            </a:r>
          </a:p>
        </p:txBody>
      </p:sp>
      <p:pic>
        <p:nvPicPr>
          <p:cNvPr id="7" name="Content Placeholder 6" descr="A diagram of a diagram&#10;&#10;Description automatically generated">
            <a:extLst>
              <a:ext uri="{FF2B5EF4-FFF2-40B4-BE49-F238E27FC236}">
                <a16:creationId xmlns:a16="http://schemas.microsoft.com/office/drawing/2014/main" id="{2D981807-B1EA-5DBE-4427-C9D0540128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359" y="1690688"/>
            <a:ext cx="6699282" cy="4657725"/>
          </a:xfrm>
        </p:spPr>
      </p:pic>
    </p:spTree>
    <p:extLst>
      <p:ext uri="{BB962C8B-B14F-4D97-AF65-F5344CB8AC3E}">
        <p14:creationId xmlns:p14="http://schemas.microsoft.com/office/powerpoint/2010/main" val="2952370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D72EC9-1ED1-6B79-2803-23C33AC00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4800" dirty="0"/>
              <a:t>17. AJAX – Využití technologie AJAX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E33D6-E516-340E-7D5B-3BB56B5CD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200" dirty="0"/>
              <a:t>Asynchronní komunikace mezi klientem a serverem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/>
              <a:t>Dynamické načítání obsahu:</a:t>
            </a:r>
            <a:r>
              <a:rPr lang="cs-CZ" sz="2200" dirty="0"/>
              <a:t> Webové stránky mohou načítat nový obsah (např. články, komentáře, obrázky) bez přerušení nebo restartování.</a:t>
            </a:r>
          </a:p>
          <a:p>
            <a:pPr marL="0" indent="0">
              <a:buNone/>
            </a:pPr>
            <a:r>
              <a:rPr lang="cs-CZ" sz="2200" b="1" dirty="0"/>
              <a:t>Formuláře:</a:t>
            </a:r>
            <a:r>
              <a:rPr lang="cs-CZ" sz="2200" dirty="0"/>
              <a:t> Odesílání dat formulářů a zobrazení odpovědí bez obnovy stránky.</a:t>
            </a:r>
          </a:p>
          <a:p>
            <a:pPr marL="0" indent="0">
              <a:buNone/>
            </a:pPr>
            <a:r>
              <a:rPr lang="cs-CZ" sz="2200" b="1" dirty="0"/>
              <a:t>Uživatelské rozhraní:</a:t>
            </a:r>
            <a:r>
              <a:rPr lang="cs-CZ" sz="2200" dirty="0"/>
              <a:t> Rychlá reakce aplikace na uživatelské vstupy, např. auto-doplnění ve vyhledávacích polích, okamžitá kontrola existence uživatelského jména.</a:t>
            </a:r>
          </a:p>
          <a:p>
            <a:pPr marL="0" indent="0">
              <a:buNone/>
            </a:pPr>
            <a:endParaRPr lang="cs-CZ" sz="220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390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78440-F327-EAFC-CD81-B3F52AFD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17. AJAX – Principy fungování</a:t>
            </a:r>
          </a:p>
        </p:txBody>
      </p:sp>
      <p:pic>
        <p:nvPicPr>
          <p:cNvPr id="5" name="Content Placeholder 4" descr="A diagram of a software company&#10;&#10;Description automatically generated">
            <a:extLst>
              <a:ext uri="{FF2B5EF4-FFF2-40B4-BE49-F238E27FC236}">
                <a16:creationId xmlns:a16="http://schemas.microsoft.com/office/drawing/2014/main" id="{4595E0F9-5679-A974-BBA7-A36D6BAAFA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171" y="1690688"/>
            <a:ext cx="8987658" cy="4403107"/>
          </a:xfrm>
        </p:spPr>
      </p:pic>
    </p:spTree>
    <p:extLst>
      <p:ext uri="{BB962C8B-B14F-4D97-AF65-F5344CB8AC3E}">
        <p14:creationId xmlns:p14="http://schemas.microsoft.com/office/powerpoint/2010/main" val="3909096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diagram of a web application&#10;&#10;Description automatically generated">
            <a:extLst>
              <a:ext uri="{FF2B5EF4-FFF2-40B4-BE49-F238E27FC236}">
                <a16:creationId xmlns:a16="http://schemas.microsoft.com/office/drawing/2014/main" id="{E2BDACBE-8985-54D3-18A1-FE957CBF58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716" y="1243782"/>
            <a:ext cx="5476567" cy="5476567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878440-F327-EAFC-CD81-B3F52AFD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17. AJAX – Principy fungování</a:t>
            </a:r>
          </a:p>
        </p:txBody>
      </p:sp>
    </p:spTree>
    <p:extLst>
      <p:ext uri="{BB962C8B-B14F-4D97-AF65-F5344CB8AC3E}">
        <p14:creationId xmlns:p14="http://schemas.microsoft.com/office/powerpoint/2010/main" val="966123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78440-F327-EAFC-CD81-B3F52AFD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17. AJAX – XML HTTP </a:t>
            </a:r>
            <a:r>
              <a:rPr lang="cs-CZ" dirty="0" err="1"/>
              <a:t>Request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45192F-9C6D-7EBA-52F6-DFDE57997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388" y="184508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var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 err="1">
                <a:effectLst/>
                <a:latin typeface="Consolas" panose="020B0609020204030204" pitchFamily="49" charset="0"/>
              </a:rPr>
              <a:t>xhr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>
                <a:effectLst/>
                <a:latin typeface="Consolas" panose="020B0609020204030204" pitchFamily="49" charset="0"/>
              </a:rPr>
              <a:t>=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4EC9B0"/>
                </a:solidFill>
                <a:effectLst/>
                <a:latin typeface="Consolas" panose="020B0609020204030204" pitchFamily="49" charset="0"/>
              </a:rPr>
              <a:t>XMLHttpRequest</a:t>
            </a:r>
            <a:r>
              <a:rPr lang="cs-CZ" b="1" dirty="0">
                <a:effectLst/>
                <a:latin typeface="Consolas" panose="020B0609020204030204" pitchFamily="49" charset="0"/>
              </a:rPr>
              <a:t>();</a:t>
            </a:r>
            <a:endParaRPr lang="cs-CZ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b="1" dirty="0" err="1">
                <a:effectLst/>
                <a:latin typeface="Consolas" panose="020B0609020204030204" pitchFamily="49" charset="0"/>
              </a:rPr>
              <a:t>xhr.</a:t>
            </a:r>
            <a:r>
              <a:rPr lang="cs-CZ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open</a:t>
            </a:r>
            <a:r>
              <a:rPr lang="cs-CZ" b="1" dirty="0">
                <a:effectLst/>
                <a:latin typeface="Consolas" panose="020B0609020204030204" pitchFamily="49" charset="0"/>
              </a:rPr>
              <a:t>(</a:t>
            </a:r>
            <a:r>
              <a:rPr lang="cs-CZ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'GET'</a:t>
            </a:r>
            <a:r>
              <a:rPr lang="cs-CZ" b="1" dirty="0">
                <a:effectLst/>
                <a:latin typeface="Consolas" panose="020B0609020204030204" pitchFamily="49" charset="0"/>
              </a:rPr>
              <a:t>,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cs-CZ" b="1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api</a:t>
            </a:r>
            <a:r>
              <a:rPr lang="cs-CZ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/data'</a:t>
            </a:r>
            <a:r>
              <a:rPr lang="cs-CZ" b="1" dirty="0">
                <a:effectLst/>
                <a:latin typeface="Consolas" panose="020B0609020204030204" pitchFamily="49" charset="0"/>
              </a:rPr>
              <a:t>,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cs-CZ" b="1" dirty="0">
                <a:effectLst/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cs-CZ" b="1" dirty="0" err="1">
                <a:effectLst/>
                <a:latin typeface="Consolas" panose="020B0609020204030204" pitchFamily="49" charset="0"/>
              </a:rPr>
              <a:t>xhr.onreadystatechange</a:t>
            </a:r>
            <a:r>
              <a:rPr lang="cs-CZ" b="1" dirty="0">
                <a:effectLst/>
                <a:latin typeface="Consolas" panose="020B0609020204030204" pitchFamily="49" charset="0"/>
              </a:rPr>
              <a:t> =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function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>
                <a:effectLst/>
                <a:latin typeface="Consolas" panose="020B0609020204030204" pitchFamily="49" charset="0"/>
              </a:rPr>
              <a:t>() {</a:t>
            </a:r>
          </a:p>
          <a:p>
            <a:pPr marL="0" indent="0">
              <a:buNone/>
            </a:pP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cs-CZ" b="1" dirty="0" err="1">
                <a:solidFill>
                  <a:srgbClr val="C586C0"/>
                </a:solidFill>
                <a:effectLst/>
                <a:latin typeface="Consolas" panose="020B0609020204030204" pitchFamily="49" charset="0"/>
              </a:rPr>
              <a:t>if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>
                <a:effectLst/>
                <a:latin typeface="Consolas" panose="020B0609020204030204" pitchFamily="49" charset="0"/>
              </a:rPr>
              <a:t>(</a:t>
            </a:r>
            <a:r>
              <a:rPr lang="cs-CZ" b="1" dirty="0" err="1">
                <a:effectLst/>
                <a:latin typeface="Consolas" panose="020B0609020204030204" pitchFamily="49" charset="0"/>
              </a:rPr>
              <a:t>xhr.readyState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>
                <a:effectLst/>
                <a:latin typeface="Consolas" panose="020B0609020204030204" pitchFamily="49" charset="0"/>
              </a:rPr>
              <a:t>===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4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>
                <a:effectLst/>
                <a:latin typeface="Consolas" panose="020B0609020204030204" pitchFamily="49" charset="0"/>
              </a:rPr>
              <a:t>&amp;&amp;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 err="1">
                <a:effectLst/>
                <a:latin typeface="Consolas" panose="020B0609020204030204" pitchFamily="49" charset="0"/>
              </a:rPr>
              <a:t>xhr.status</a:t>
            </a:r>
            <a:r>
              <a:rPr lang="cs-CZ" b="1" dirty="0">
                <a:effectLst/>
                <a:latin typeface="Consolas" panose="020B0609020204030204" pitchFamily="49" charset="0"/>
              </a:rPr>
              <a:t> === </a:t>
            </a:r>
            <a:r>
              <a:rPr lang="cs-CZ" b="1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200</a:t>
            </a:r>
            <a:r>
              <a:rPr lang="cs-CZ" b="1" dirty="0">
                <a:effectLst/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cs-CZ" b="1" dirty="0">
                <a:effectLst/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</a:pP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      </a:t>
            </a:r>
            <a:r>
              <a:rPr lang="cs-CZ" b="1" dirty="0">
                <a:effectLst/>
                <a:latin typeface="Consolas" panose="020B0609020204030204" pitchFamily="49" charset="0"/>
              </a:rPr>
              <a:t>console.</a:t>
            </a:r>
            <a:r>
              <a:rPr lang="cs-CZ" b="1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log</a:t>
            </a:r>
            <a:r>
              <a:rPr lang="cs-CZ" b="1" dirty="0">
                <a:effectLst/>
                <a:latin typeface="Consolas" panose="020B0609020204030204" pitchFamily="49" charset="0"/>
              </a:rPr>
              <a:t>(</a:t>
            </a:r>
            <a:r>
              <a:rPr lang="cs-CZ" b="1" dirty="0" err="1">
                <a:effectLst/>
                <a:latin typeface="Consolas" panose="020B0609020204030204" pitchFamily="49" charset="0"/>
              </a:rPr>
              <a:t>xhr.responseText</a:t>
            </a:r>
            <a:r>
              <a:rPr lang="cs-CZ" b="1" dirty="0">
                <a:effectLst/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   </a:t>
            </a:r>
            <a:r>
              <a:rPr lang="cs-CZ" b="1" dirty="0">
                <a:effectLst/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cs-CZ" b="1" dirty="0">
                <a:effectLst/>
                <a:latin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r>
              <a:rPr lang="cs-CZ" b="1" dirty="0" err="1">
                <a:effectLst/>
                <a:latin typeface="Consolas" panose="020B0609020204030204" pitchFamily="49" charset="0"/>
              </a:rPr>
              <a:t>xhr.</a:t>
            </a:r>
            <a:r>
              <a:rPr lang="cs-CZ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send</a:t>
            </a:r>
            <a:r>
              <a:rPr lang="cs-CZ" b="1" dirty="0">
                <a:effectLst/>
                <a:latin typeface="Consolas" panose="020B0609020204030204" pitchFamily="49" charset="0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4093143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78440-F327-EAFC-CD81-B3F52AFD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17. AJAX – XML HTTP </a:t>
            </a:r>
            <a:r>
              <a:rPr lang="cs-CZ" dirty="0" err="1"/>
              <a:t>Request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45192F-9C6D-7EBA-52F6-DFDE57997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768" y="1370762"/>
            <a:ext cx="11189109" cy="5233481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b="1" dirty="0" err="1"/>
              <a:t>onreadystatechange</a:t>
            </a:r>
            <a:endParaRPr lang="cs-CZ" sz="19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dirty="0"/>
              <a:t>Tento atribut je funkce, která se volá kdykoli se změní </a:t>
            </a:r>
            <a:r>
              <a:rPr lang="cs-CZ" sz="1900" dirty="0" err="1"/>
              <a:t>readyState</a:t>
            </a:r>
            <a:r>
              <a:rPr lang="cs-CZ" sz="1900" dirty="0"/>
              <a:t> objektu </a:t>
            </a:r>
            <a:r>
              <a:rPr lang="cs-CZ" sz="1900" dirty="0" err="1"/>
              <a:t>XMLHttpRequest</a:t>
            </a:r>
            <a:r>
              <a:rPr lang="cs-CZ" sz="1900" dirty="0"/>
              <a:t>. Typicky se používá k zpracování odpovědí, které přicházejí zpět od serveru.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1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b="1" dirty="0" err="1"/>
              <a:t>readyState</a:t>
            </a:r>
            <a:endParaRPr lang="cs-CZ" sz="19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dirty="0"/>
              <a:t>Atribut, který obsahuje stav objektu </a:t>
            </a:r>
            <a:r>
              <a:rPr lang="cs-CZ" sz="1900" dirty="0" err="1"/>
              <a:t>XMLHttpRequest</a:t>
            </a:r>
            <a:r>
              <a:rPr lang="cs-CZ" sz="1900" dirty="0"/>
              <a:t>. Stavy jsou reprezentovány číselně a indikují, v jaké fázi je požadavek.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dirty="0"/>
              <a:t>        0: Objekt byl vytvořen, ale metoda open() ještě nebyla volána.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dirty="0"/>
              <a:t>        1: Metoda open() byla volána.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dirty="0"/>
              <a:t>        2: Metoda </a:t>
            </a:r>
            <a:r>
              <a:rPr lang="cs-CZ" sz="1900" dirty="0" err="1"/>
              <a:t>send</a:t>
            </a:r>
            <a:r>
              <a:rPr lang="cs-CZ" sz="1900" dirty="0"/>
              <a:t>() byla volána a dostupné jsou hlavičky.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dirty="0"/>
              <a:t>        3: Stahování - </a:t>
            </a:r>
            <a:r>
              <a:rPr lang="cs-CZ" sz="1900" dirty="0" err="1"/>
              <a:t>responseText</a:t>
            </a:r>
            <a:r>
              <a:rPr lang="cs-CZ" sz="1900" dirty="0"/>
              <a:t> obsahuje částečná data.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dirty="0"/>
              <a:t>        4: Operace je kompletní.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1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b="1" dirty="0"/>
              <a:t>status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dirty="0"/>
              <a:t>HTTP status kód odpovědi od serveru. Například 200 pro úspěšné zpracování, 404 pro nenalezenou stránku...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1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b="1" dirty="0" err="1"/>
              <a:t>statusText</a:t>
            </a:r>
            <a:endParaRPr lang="cs-CZ" sz="19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dirty="0"/>
              <a:t>Textový řetězec odpovídající HTTP status kódu, například "OK" nebo "Not </a:t>
            </a:r>
            <a:r>
              <a:rPr lang="cs-CZ" sz="1900" dirty="0" err="1"/>
              <a:t>Found</a:t>
            </a:r>
            <a:r>
              <a:rPr lang="cs-CZ" sz="1900" dirty="0"/>
              <a:t>".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1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b="1" dirty="0" err="1"/>
              <a:t>responseText</a:t>
            </a:r>
            <a:endParaRPr lang="cs-CZ" sz="19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900" dirty="0"/>
              <a:t>Textový obsah odpovědi od serveru jako řetězec. Tento atribut obsahuje surová data odpovědi, pokud je požadavek ve stavu </a:t>
            </a:r>
            <a:r>
              <a:rPr lang="cs-CZ" sz="1900" dirty="0" err="1"/>
              <a:t>readyState</a:t>
            </a:r>
            <a:r>
              <a:rPr lang="cs-CZ" sz="1900" dirty="0"/>
              <a:t> 4.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884056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78440-F327-EAFC-CD81-B3F52AFD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17. AJAX – AJAX pomocí </a:t>
            </a:r>
            <a:r>
              <a:rPr lang="cs-CZ" dirty="0" err="1"/>
              <a:t>JQuery</a:t>
            </a:r>
            <a:endParaRPr lang="cs-C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45192F-9C6D-7EBA-52F6-DFDE57997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477" y="182562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$.</a:t>
            </a:r>
            <a:r>
              <a:rPr lang="cs-CZ" b="0" dirty="0" err="1">
                <a:solidFill>
                  <a:srgbClr val="795E26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ajax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({</a:t>
            </a: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url: 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api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/data‘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type: 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'GET'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</a:t>
            </a: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</a:t>
            </a:r>
            <a:r>
              <a:rPr lang="cs-CZ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success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cs-CZ" b="0" dirty="0" err="1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(response) {</a:t>
            </a: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  console.</a:t>
            </a:r>
            <a:r>
              <a:rPr lang="cs-CZ" b="0" dirty="0">
                <a:solidFill>
                  <a:srgbClr val="795E26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log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'Data 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received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:'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 response);</a:t>
            </a: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},</a:t>
            </a: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</a:t>
            </a:r>
            <a:r>
              <a:rPr lang="cs-CZ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error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: </a:t>
            </a:r>
            <a:r>
              <a:rPr lang="cs-CZ" b="0" dirty="0" err="1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function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cs-CZ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xhr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 status, </a:t>
            </a:r>
            <a:r>
              <a:rPr lang="cs-CZ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error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     </a:t>
            </a:r>
            <a:r>
              <a:rPr lang="cs-CZ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console.</a:t>
            </a:r>
            <a:r>
              <a:rPr lang="cs-CZ" b="0" dirty="0" err="1">
                <a:solidFill>
                  <a:srgbClr val="795E26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error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Error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fetching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data:'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cs-CZ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error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 }</a:t>
            </a: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});</a:t>
            </a:r>
            <a:endParaRPr lang="cs-CZ" dirty="0">
              <a:hlinkClick r:id="rId2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Nutnost přidání knihovny: </a:t>
            </a:r>
            <a:r>
              <a:rPr lang="cs-CZ" dirty="0">
                <a:hlinkClick r:id="rId2"/>
              </a:rPr>
              <a:t>https://code.jquery.com/jquery-3.3.1.js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396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25979-E4A9-AE4C-CD4A-7962C722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19. PHP a SQL – </a:t>
            </a:r>
            <a:r>
              <a:rPr lang="cs-CZ" dirty="0" err="1"/>
              <a:t>mysqli</a:t>
            </a:r>
            <a:r>
              <a:rPr lang="cs-CZ" dirty="0"/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42CAD-9B6F-2372-2DF7-269ECDF72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sz="3200" b="1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localhost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  <a:endParaRPr lang="cs-CZ" sz="32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sz="3200" b="1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kuba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  <a:endParaRPr lang="cs-CZ" sz="32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"heslo"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  <a:endParaRPr lang="cs-CZ" sz="32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sz="3200" b="1" dirty="0" err="1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db_</a:t>
            </a:r>
            <a:r>
              <a:rPr lang="cs-CZ" sz="3200" b="1" dirty="0" err="1">
                <a:solidFill>
                  <a:srgbClr val="CE9178"/>
                </a:solidFill>
                <a:latin typeface="Consolas" panose="020B0609020204030204" pitchFamily="49" charset="0"/>
              </a:rPr>
              <a:t>name</a:t>
            </a:r>
            <a:r>
              <a:rPr lang="cs-CZ" sz="32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  <a:endParaRPr lang="cs-CZ" sz="32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3200" b="1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cs-CZ" sz="3200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mysqli_connect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servername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dbname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  <a:endParaRPr lang="cs-CZ" sz="32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9367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D6544A-30B8-D158-A120-0FE2D4FCA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 algn="ctr"/>
            <a:r>
              <a:rPr lang="cs-CZ" sz="5200" dirty="0"/>
              <a:t>16. Autentizace a autorizace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A531AD-707D-8F5E-7914-DC7307AA0C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339533"/>
              </p:ext>
            </p:extLst>
          </p:nvPr>
        </p:nvGraphicFramePr>
        <p:xfrm>
          <a:off x="2227729" y="1758782"/>
          <a:ext cx="8492247" cy="3776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3026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286BA-777F-FAD5-CAF0-0FA50B3DB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16. Autentizace a autorizace </a:t>
            </a:r>
            <a:br>
              <a:rPr lang="cs-CZ" dirty="0"/>
            </a:br>
            <a:r>
              <a:rPr lang="cs-CZ" sz="3600" dirty="0"/>
              <a:t>Šifrování a </a:t>
            </a:r>
            <a:r>
              <a:rPr lang="cs-CZ" sz="3600" dirty="0" err="1"/>
              <a:t>hashování</a:t>
            </a:r>
            <a:r>
              <a:rPr lang="cs-CZ" sz="3600" dirty="0"/>
              <a:t> hesel v PHP</a:t>
            </a:r>
            <a:endParaRPr lang="cs-CZ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55F0578-0732-6B24-73C4-D91C008D7B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1959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4726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424FE-F147-5A34-8D87-36D8E5056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16. Autentizace a autorizace </a:t>
            </a:r>
            <a:br>
              <a:rPr lang="cs-CZ" dirty="0"/>
            </a:br>
            <a:r>
              <a:rPr lang="cs-CZ" sz="3600" dirty="0"/>
              <a:t>Šifrování a </a:t>
            </a:r>
            <a:r>
              <a:rPr lang="cs-CZ" sz="3600" dirty="0" err="1"/>
              <a:t>hashování</a:t>
            </a:r>
            <a:r>
              <a:rPr lang="cs-CZ" sz="3600" dirty="0"/>
              <a:t> hesel v PHP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D4949-4BBC-86A2-7FDC-F7FB8AED5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200" b="0" dirty="0">
                <a:solidFill>
                  <a:srgbClr val="00108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$heslo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cs-CZ" sz="3200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"tajneHeslo123"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cs-CZ" sz="3200" b="0" dirty="0">
                <a:solidFill>
                  <a:srgbClr val="00108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$</a:t>
            </a:r>
            <a:r>
              <a:rPr lang="cs-CZ" sz="3200" b="0" dirty="0" err="1">
                <a:solidFill>
                  <a:srgbClr val="00108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hash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cs-CZ" sz="3200" b="1" dirty="0" err="1">
                <a:solidFill>
                  <a:srgbClr val="795E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latin typeface="Consolas" panose="020B0609020204030204" pitchFamily="49" charset="0"/>
              </a:rPr>
              <a:t>password_hash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cs-CZ" sz="3200" b="0" dirty="0">
                <a:solidFill>
                  <a:srgbClr val="00108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$heslo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 PASSWORD_DEFAULT);</a:t>
            </a:r>
          </a:p>
          <a:p>
            <a:pPr marL="0" indent="0">
              <a:buNone/>
            </a:pPr>
            <a:b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cs-CZ" sz="3200" b="0" dirty="0" err="1">
                <a:solidFill>
                  <a:srgbClr val="AF00DB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cs-CZ" sz="3200" b="1" dirty="0" err="1">
                <a:solidFill>
                  <a:srgbClr val="795E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FF"/>
                </a:highlight>
                <a:latin typeface="Consolas" panose="020B0609020204030204" pitchFamily="49" charset="0"/>
              </a:rPr>
              <a:t>password_verify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cs-CZ" sz="3200" b="0" dirty="0">
                <a:solidFill>
                  <a:srgbClr val="00108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$heslo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cs-CZ" sz="3200" b="0" dirty="0">
                <a:solidFill>
                  <a:srgbClr val="00108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$</a:t>
            </a:r>
            <a:r>
              <a:rPr lang="cs-CZ" sz="3200" b="0" dirty="0" err="1">
                <a:solidFill>
                  <a:srgbClr val="00108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hash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)) {</a:t>
            </a:r>
          </a:p>
          <a:p>
            <a:pPr marL="0" indent="0">
              <a:buNone/>
            </a:pP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 </a:t>
            </a:r>
            <a:r>
              <a:rPr lang="cs-CZ" sz="3200" b="0" dirty="0">
                <a:solidFill>
                  <a:srgbClr val="795E26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echo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cs-CZ" sz="3200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"Heslo je správné!"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} </a:t>
            </a:r>
            <a:r>
              <a:rPr lang="cs-CZ" sz="3200" b="0" dirty="0" err="1">
                <a:solidFill>
                  <a:srgbClr val="AF00DB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else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 </a:t>
            </a:r>
            <a:r>
              <a:rPr lang="cs-CZ" sz="3200" b="0" dirty="0">
                <a:solidFill>
                  <a:srgbClr val="795E26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echo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cs-CZ" sz="3200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"Nesprávné heslo!"</a:t>
            </a: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cs-CZ" sz="32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4664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424FE-F147-5A34-8D87-36D8E5056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16. Autentizace a autorizace </a:t>
            </a:r>
            <a:br>
              <a:rPr lang="cs-CZ" dirty="0"/>
            </a:br>
            <a:r>
              <a:rPr lang="cs-CZ" sz="3600" dirty="0"/>
              <a:t>Autentizační formulář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D4949-4BBC-86A2-7FDC-F7FB8AED5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004" y="187426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0" dirty="0">
                <a:solidFill>
                  <a:srgbClr val="8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cs-CZ" sz="2400" b="0" dirty="0" err="1">
                <a:solidFill>
                  <a:srgbClr val="8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form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cs-CZ" sz="2400" b="0" dirty="0" err="1">
                <a:solidFill>
                  <a:srgbClr val="E5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action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cs-CZ" sz="2400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sz="2400" b="0" dirty="0" err="1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login.php</a:t>
            </a:r>
            <a:r>
              <a:rPr lang="cs-CZ" sz="2400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cs-CZ" sz="2400" b="0" dirty="0" err="1">
                <a:solidFill>
                  <a:srgbClr val="E5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method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cs-CZ" sz="2400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sz="2400" b="1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post</a:t>
            </a:r>
            <a:r>
              <a:rPr lang="cs-CZ" sz="2400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sz="2400" b="0" dirty="0">
                <a:solidFill>
                  <a:srgbClr val="8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cs-CZ" sz="2400" b="0" dirty="0">
              <a:solidFill>
                <a:srgbClr val="000000"/>
              </a:solidFill>
              <a:effectLst/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 Uživatelské jméno: </a:t>
            </a:r>
            <a:r>
              <a:rPr lang="cs-CZ" sz="2400" b="0" dirty="0">
                <a:solidFill>
                  <a:srgbClr val="8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&lt;input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cs-CZ" sz="2400" b="0" dirty="0">
                <a:solidFill>
                  <a:srgbClr val="E5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cs-CZ" sz="2400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"text"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cs-CZ" sz="2400" b="0" dirty="0" err="1">
                <a:solidFill>
                  <a:srgbClr val="E5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name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cs-CZ" sz="2400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sz="2400" b="0" dirty="0" err="1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username</a:t>
            </a:r>
            <a:r>
              <a:rPr lang="cs-CZ" sz="2400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sz="2400" b="0" dirty="0">
                <a:solidFill>
                  <a:srgbClr val="8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cs-CZ" sz="2400" b="0" dirty="0">
              <a:solidFill>
                <a:srgbClr val="000000"/>
              </a:solidFill>
              <a:effectLst/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 Heslo: </a:t>
            </a:r>
            <a:r>
              <a:rPr lang="cs-CZ" sz="2400" b="0" dirty="0">
                <a:solidFill>
                  <a:srgbClr val="8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&lt;input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cs-CZ" sz="2400" b="1" dirty="0">
                <a:solidFill>
                  <a:srgbClr val="E5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cs-CZ" sz="24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cs-CZ" sz="2400" b="1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sz="2400" b="1" dirty="0" err="1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password</a:t>
            </a:r>
            <a:r>
              <a:rPr lang="cs-CZ" sz="2400" b="1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sz="24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cs-CZ" sz="2400" b="0" dirty="0" err="1">
                <a:solidFill>
                  <a:srgbClr val="E5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name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cs-CZ" sz="2400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sz="2400" b="0" dirty="0" err="1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password</a:t>
            </a:r>
            <a:r>
              <a:rPr lang="cs-CZ" sz="2400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sz="2400" b="0" dirty="0">
                <a:solidFill>
                  <a:srgbClr val="8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cs-CZ" sz="2400" b="0" dirty="0">
              <a:solidFill>
                <a:srgbClr val="000000"/>
              </a:solidFill>
              <a:effectLst/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 </a:t>
            </a:r>
            <a:r>
              <a:rPr lang="cs-CZ" sz="2400" b="0" dirty="0">
                <a:solidFill>
                  <a:srgbClr val="8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&lt;input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cs-CZ" sz="2400" b="0" dirty="0">
                <a:solidFill>
                  <a:srgbClr val="E5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type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cs-CZ" sz="2400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sz="2400" b="0" dirty="0" err="1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submit</a:t>
            </a:r>
            <a:r>
              <a:rPr lang="cs-CZ" sz="2400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cs-CZ" sz="2400" b="0" dirty="0" err="1">
                <a:solidFill>
                  <a:srgbClr val="E5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value</a:t>
            </a:r>
            <a:r>
              <a:rPr lang="cs-CZ" sz="24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=</a:t>
            </a:r>
            <a:r>
              <a:rPr lang="cs-CZ" sz="2400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"Přihlásit se"</a:t>
            </a:r>
            <a:r>
              <a:rPr lang="cs-CZ" sz="2400" b="0" dirty="0">
                <a:solidFill>
                  <a:srgbClr val="8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cs-CZ" sz="2400" b="0" dirty="0">
              <a:solidFill>
                <a:srgbClr val="000000"/>
              </a:solidFill>
              <a:effectLst/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2400" b="0" dirty="0">
                <a:solidFill>
                  <a:srgbClr val="8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&lt;/</a:t>
            </a:r>
            <a:r>
              <a:rPr lang="cs-CZ" sz="2400" b="0" dirty="0" err="1">
                <a:solidFill>
                  <a:srgbClr val="8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form</a:t>
            </a:r>
            <a:r>
              <a:rPr lang="cs-CZ" sz="2400" b="0" dirty="0">
                <a:solidFill>
                  <a:srgbClr val="8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cs-CZ" sz="2400" b="0" dirty="0">
              <a:solidFill>
                <a:srgbClr val="000000"/>
              </a:solidFill>
              <a:effectLst/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Hesla vždy posílat pomocí POST požadavku!</a:t>
            </a:r>
          </a:p>
          <a:p>
            <a:pPr marL="0" indent="0">
              <a:buNone/>
            </a:pPr>
            <a:r>
              <a:rPr lang="cs-CZ" dirty="0"/>
              <a:t>Na základě úspěšné autentizace je uživatel autorizován.</a:t>
            </a:r>
          </a:p>
        </p:txBody>
      </p:sp>
    </p:spTree>
    <p:extLst>
      <p:ext uri="{BB962C8B-B14F-4D97-AF65-F5344CB8AC3E}">
        <p14:creationId xmlns:p14="http://schemas.microsoft.com/office/powerpoint/2010/main" val="2985021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424FE-F147-5A34-8D87-36D8E5056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16. Autentizace a autorizace </a:t>
            </a:r>
            <a:br>
              <a:rPr lang="cs-CZ" dirty="0"/>
            </a:br>
            <a:r>
              <a:rPr lang="cs-CZ" sz="3600" dirty="0"/>
              <a:t>Cookies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D4949-4BBC-86A2-7FDC-F7FB8AED5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004" y="187426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PHP:</a:t>
            </a:r>
            <a:br>
              <a:rPr lang="cs-CZ" b="0" dirty="0">
                <a:solidFill>
                  <a:srgbClr val="795E26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cs-CZ" b="0" dirty="0" err="1">
                <a:solidFill>
                  <a:srgbClr val="795E26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setcookie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uzivatel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JanNovak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cs-CZ" b="0" dirty="0" err="1">
                <a:solidFill>
                  <a:srgbClr val="795E26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time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() + </a:t>
            </a:r>
            <a:r>
              <a:rPr lang="cs-CZ" b="0" dirty="0">
                <a:solidFill>
                  <a:srgbClr val="098658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3600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);  </a:t>
            </a:r>
          </a:p>
          <a:p>
            <a:pPr marL="0" indent="0">
              <a:buNone/>
            </a:pPr>
            <a:endParaRPr lang="cs-CZ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JS:</a:t>
            </a:r>
          </a:p>
          <a:p>
            <a:pPr marL="0" indent="0">
              <a:buNone/>
            </a:pPr>
            <a:r>
              <a:rPr lang="cs-CZ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document.cookie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username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=John 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Doe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expires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=Thu, 18 Dec 2013 12:00:00 UTC"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cs-CZ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Jak vývojář může uživateli odstranit </a:t>
            </a:r>
            <a:r>
              <a:rPr lang="cs-CZ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cookie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?</a:t>
            </a:r>
          </a:p>
          <a:p>
            <a:pPr marL="0" indent="0">
              <a:buNone/>
            </a:pPr>
            <a:endParaRPr lang="cs-CZ" b="0" dirty="0">
              <a:solidFill>
                <a:srgbClr val="000000"/>
              </a:solidFill>
              <a:effectLst/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422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424FE-F147-5A34-8D87-36D8E5056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16. Autentizace a autorizace </a:t>
            </a:r>
            <a:br>
              <a:rPr lang="cs-CZ" dirty="0"/>
            </a:br>
            <a:r>
              <a:rPr lang="cs-CZ" sz="3600" dirty="0"/>
              <a:t>Session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D4949-4BBC-86A2-7FDC-F7FB8AED5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9004" y="187426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0" dirty="0" err="1">
                <a:solidFill>
                  <a:srgbClr val="795E26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session_start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cs-CZ" b="0" dirty="0">
                <a:solidFill>
                  <a:srgbClr val="00108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$_SESSION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[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uzivatel_id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] = </a:t>
            </a:r>
            <a:r>
              <a:rPr lang="cs-CZ" b="0" dirty="0">
                <a:solidFill>
                  <a:srgbClr val="098658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1234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endParaRPr lang="cs-CZ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Session jsou šifrované a jsou ukládány do cookies.</a:t>
            </a:r>
          </a:p>
          <a:p>
            <a:pPr marL="0" indent="0">
              <a:buNone/>
            </a:pPr>
            <a:endParaRPr lang="cs-CZ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</a:t>
            </a: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ypické použití je pro autorizaci uživatele.</a:t>
            </a:r>
            <a:endParaRPr lang="cs-CZ" b="0" dirty="0">
              <a:solidFill>
                <a:srgbClr val="000000"/>
              </a:solidFill>
              <a:effectLst/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Metoda </a:t>
            </a:r>
            <a:r>
              <a:rPr lang="cs-CZ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</a:t>
            </a:r>
            <a:r>
              <a:rPr lang="cs-CZ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ession_start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() mění hlavičku HTTP požadavku, na co je tedy potřeba si dát při tvorbě kódu pozor?</a:t>
            </a:r>
          </a:p>
          <a:p>
            <a:pPr marL="0" indent="0">
              <a:buNone/>
            </a:pPr>
            <a:endParaRPr lang="cs-CZ" b="0" dirty="0">
              <a:solidFill>
                <a:srgbClr val="000000"/>
              </a:solidFill>
              <a:effectLst/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9221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C84F-83BE-4B0B-32BA-103230BEA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15. HTTP protokol – dotaz a odpověď</a:t>
            </a:r>
          </a:p>
        </p:txBody>
      </p:sp>
      <p:pic>
        <p:nvPicPr>
          <p:cNvPr id="4" name="Content Placeholder 3" descr="A diagram of a computer&#10;&#10;Description automatically generated">
            <a:extLst>
              <a:ext uri="{FF2B5EF4-FFF2-40B4-BE49-F238E27FC236}">
                <a16:creationId xmlns:a16="http://schemas.microsoft.com/office/drawing/2014/main" id="{32D93291-9CD2-8DDB-8846-17C6DF2343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861" y="1857836"/>
            <a:ext cx="9084277" cy="3942736"/>
          </a:xfrm>
        </p:spPr>
      </p:pic>
    </p:spTree>
    <p:extLst>
      <p:ext uri="{BB962C8B-B14F-4D97-AF65-F5344CB8AC3E}">
        <p14:creationId xmlns:p14="http://schemas.microsoft.com/office/powerpoint/2010/main" val="25915481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C84F-83BE-4B0B-32BA-103230BEA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15. HTTP protokol – hlavička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BED1D5-8629-EDAD-65DE-6E520F985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9735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err="1">
                <a:latin typeface="Consolas" panose="020B0609020204030204" pitchFamily="49" charset="0"/>
              </a:rPr>
              <a:t>Authorization</a:t>
            </a:r>
            <a:r>
              <a:rPr lang="cs-CZ" dirty="0">
                <a:latin typeface="Consolas" panose="020B0609020204030204" pitchFamily="49" charset="0"/>
              </a:rPr>
              <a:t>: </a:t>
            </a:r>
            <a:r>
              <a:rPr lang="cs-CZ" dirty="0" err="1">
                <a:latin typeface="Consolas" panose="020B0609020204030204" pitchFamily="49" charset="0"/>
              </a:rPr>
              <a:t>Bearer</a:t>
            </a:r>
            <a:r>
              <a:rPr lang="cs-CZ" dirty="0">
                <a:latin typeface="Consolas" panose="020B0609020204030204" pitchFamily="49" charset="0"/>
              </a:rPr>
              <a:t> &lt;token&gt;</a:t>
            </a:r>
          </a:p>
          <a:p>
            <a:pPr marL="0" indent="0">
              <a:buNone/>
            </a:pPr>
            <a:r>
              <a:rPr lang="cs-CZ" b="1" dirty="0" err="1">
                <a:latin typeface="Consolas" panose="020B0609020204030204" pitchFamily="49" charset="0"/>
              </a:rPr>
              <a:t>Accept</a:t>
            </a:r>
            <a:r>
              <a:rPr lang="cs-CZ" dirty="0">
                <a:latin typeface="Consolas" panose="020B0609020204030204" pitchFamily="49" charset="0"/>
              </a:rPr>
              <a:t>: </a:t>
            </a:r>
            <a:r>
              <a:rPr lang="cs-CZ" dirty="0" err="1">
                <a:latin typeface="Consolas" panose="020B0609020204030204" pitchFamily="49" charset="0"/>
              </a:rPr>
              <a:t>application</a:t>
            </a:r>
            <a:r>
              <a:rPr lang="cs-CZ" dirty="0">
                <a:latin typeface="Consolas" panose="020B0609020204030204" pitchFamily="49" charset="0"/>
              </a:rPr>
              <a:t>/</a:t>
            </a:r>
            <a:r>
              <a:rPr lang="cs-CZ" dirty="0" err="1">
                <a:latin typeface="Consolas" panose="020B0609020204030204" pitchFamily="49" charset="0"/>
              </a:rPr>
              <a:t>json</a:t>
            </a:r>
            <a:endParaRPr lang="cs-CZ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b="1" dirty="0" err="1">
                <a:latin typeface="Consolas" panose="020B0609020204030204" pitchFamily="49" charset="0"/>
              </a:rPr>
              <a:t>Cookie</a:t>
            </a:r>
            <a:r>
              <a:rPr lang="cs-CZ" dirty="0">
                <a:latin typeface="Consolas" panose="020B0609020204030204" pitchFamily="49" charset="0"/>
              </a:rPr>
              <a:t>: </a:t>
            </a:r>
            <a:r>
              <a:rPr lang="cs-CZ" dirty="0" err="1">
                <a:latin typeface="Consolas" panose="020B0609020204030204" pitchFamily="49" charset="0"/>
              </a:rPr>
              <a:t>session_token</a:t>
            </a:r>
            <a:r>
              <a:rPr lang="cs-CZ" dirty="0">
                <a:latin typeface="Consolas" panose="020B0609020204030204" pitchFamily="49" charset="0"/>
              </a:rPr>
              <a:t>=abc123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>
                <a:latin typeface="Consolas" panose="020B0609020204030204" pitchFamily="49" charset="0"/>
              </a:rPr>
              <a:t>User-Agent</a:t>
            </a:r>
            <a:r>
              <a:rPr lang="cs-CZ" dirty="0">
                <a:latin typeface="Consolas" panose="020B0609020204030204" pitchFamily="49" charset="0"/>
              </a:rPr>
              <a:t>: Mozilla/5.0 (Windows NT 10.0; Win64; x64) </a:t>
            </a:r>
            <a:r>
              <a:rPr lang="cs-CZ" dirty="0" err="1">
                <a:latin typeface="Consolas" panose="020B0609020204030204" pitchFamily="49" charset="0"/>
              </a:rPr>
              <a:t>AppleWebKit</a:t>
            </a:r>
            <a:r>
              <a:rPr lang="cs-CZ" dirty="0">
                <a:latin typeface="Consolas" panose="020B0609020204030204" pitchFamily="49" charset="0"/>
              </a:rPr>
              <a:t>/537.36 (KHTML, </a:t>
            </a:r>
            <a:r>
              <a:rPr lang="cs-CZ" dirty="0" err="1">
                <a:latin typeface="Consolas" panose="020B0609020204030204" pitchFamily="49" charset="0"/>
              </a:rPr>
              <a:t>like</a:t>
            </a:r>
            <a:r>
              <a:rPr lang="cs-CZ" dirty="0">
                <a:latin typeface="Consolas" panose="020B0609020204030204" pitchFamily="49" charset="0"/>
              </a:rPr>
              <a:t> </a:t>
            </a:r>
            <a:r>
              <a:rPr lang="cs-CZ" dirty="0" err="1">
                <a:latin typeface="Consolas" panose="020B0609020204030204" pitchFamily="49" charset="0"/>
              </a:rPr>
              <a:t>Gecko</a:t>
            </a:r>
            <a:r>
              <a:rPr lang="cs-CZ" dirty="0">
                <a:latin typeface="Consolas" panose="020B0609020204030204" pitchFamily="49" charset="0"/>
              </a:rPr>
              <a:t>) Chrome/58.0.3029.110 Safari/537.36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>
                <a:latin typeface="Consolas" panose="020B0609020204030204" pitchFamily="49" charset="0"/>
              </a:rPr>
              <a:t>---------------------------------------------------------</a:t>
            </a:r>
            <a:br>
              <a:rPr lang="cs-CZ" dirty="0">
                <a:latin typeface="Consolas" panose="020B0609020204030204" pitchFamily="49" charset="0"/>
              </a:rPr>
            </a:br>
            <a:r>
              <a:rPr lang="en-US" b="1" dirty="0">
                <a:latin typeface="Consolas" panose="020B0609020204030204" pitchFamily="49" charset="0"/>
              </a:rPr>
              <a:t>Set-Cookie</a:t>
            </a:r>
            <a:r>
              <a:rPr lang="en-US" dirty="0">
                <a:latin typeface="Consolas" panose="020B0609020204030204" pitchFamily="49" charset="0"/>
              </a:rPr>
              <a:t>: </a:t>
            </a:r>
            <a:r>
              <a:rPr lang="en-US" dirty="0" err="1">
                <a:latin typeface="Consolas" panose="020B0609020204030204" pitchFamily="49" charset="0"/>
              </a:rPr>
              <a:t>session_token</a:t>
            </a:r>
            <a:r>
              <a:rPr lang="en-US" dirty="0">
                <a:latin typeface="Consolas" panose="020B0609020204030204" pitchFamily="49" charset="0"/>
              </a:rPr>
              <a:t>=abc123; Expires=Wed, 09 Jun 2021 10:18:14</a:t>
            </a:r>
            <a:endParaRPr lang="cs-CZ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 err="1">
                <a:latin typeface="Consolas" panose="020B0609020204030204" pitchFamily="49" charset="0"/>
              </a:rPr>
              <a:t>Content</a:t>
            </a:r>
            <a:r>
              <a:rPr lang="cs-CZ" b="1" dirty="0">
                <a:latin typeface="Consolas" panose="020B0609020204030204" pitchFamily="49" charset="0"/>
              </a:rPr>
              <a:t>-Type</a:t>
            </a:r>
            <a:r>
              <a:rPr lang="cs-CZ" dirty="0">
                <a:latin typeface="Consolas" panose="020B0609020204030204" pitchFamily="49" charset="0"/>
              </a:rPr>
              <a:t>: </a:t>
            </a:r>
            <a:r>
              <a:rPr lang="cs-CZ" dirty="0" err="1">
                <a:latin typeface="Consolas" panose="020B0609020204030204" pitchFamily="49" charset="0"/>
              </a:rPr>
              <a:t>application</a:t>
            </a:r>
            <a:r>
              <a:rPr lang="cs-CZ" dirty="0">
                <a:latin typeface="Consolas" panose="020B0609020204030204" pitchFamily="49" charset="0"/>
              </a:rPr>
              <a:t>/</a:t>
            </a:r>
            <a:r>
              <a:rPr lang="cs-CZ" dirty="0" err="1">
                <a:latin typeface="Consolas" panose="020B0609020204030204" pitchFamily="49" charset="0"/>
              </a:rPr>
              <a:t>json</a:t>
            </a:r>
            <a:endParaRPr lang="cs-CZ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b="1" dirty="0" err="1">
                <a:latin typeface="Consolas" panose="020B0609020204030204" pitchFamily="49" charset="0"/>
              </a:rPr>
              <a:t>Content-Length</a:t>
            </a:r>
            <a:r>
              <a:rPr lang="cs-CZ" dirty="0">
                <a:latin typeface="Consolas" panose="020B0609020204030204" pitchFamily="49" charset="0"/>
              </a:rPr>
              <a:t>: 348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b="1" dirty="0">
                <a:latin typeface="Consolas" panose="020B0609020204030204" pitchFamily="49" charset="0"/>
              </a:rPr>
              <a:t>Location</a:t>
            </a:r>
            <a:r>
              <a:rPr lang="fr-FR" dirty="0">
                <a:latin typeface="Consolas" panose="020B0609020204030204" pitchFamily="49" charset="0"/>
              </a:rPr>
              <a:t>: https://www.example.com</a:t>
            </a:r>
            <a:endParaRPr lang="cs-CZ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947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C84F-83BE-4B0B-32BA-103230BEA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15. HTTP protokol – funkce </a:t>
            </a:r>
            <a:r>
              <a:rPr lang="cs-CZ" dirty="0" err="1"/>
              <a:t>header</a:t>
            </a:r>
            <a:r>
              <a:rPr lang="cs-CZ" dirty="0"/>
              <a:t>()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BED1D5-8629-EDAD-65DE-6E520F985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973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0" dirty="0" err="1">
                <a:solidFill>
                  <a:srgbClr val="795E26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header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Content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-Type: 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application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/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json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cs-CZ" b="0" dirty="0" err="1">
                <a:solidFill>
                  <a:srgbClr val="795E26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header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Location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: https://www.example.com/"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cs-CZ" b="0" dirty="0" err="1">
                <a:solidFill>
                  <a:srgbClr val="795E26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header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Cache-Control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: no-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store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endParaRPr lang="cs-CZ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Ovlivňování HTTP hlavičky pomocí kódu v PHP.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latin typeface="Consolas" panose="020B0609020204030204" pitchFamily="49" charset="0"/>
              </a:rPr>
              <a:t>Používá se k řízení </a:t>
            </a:r>
            <a:r>
              <a:rPr lang="cs-CZ" dirty="0" err="1">
                <a:latin typeface="Consolas" panose="020B0609020204030204" pitchFamily="49" charset="0"/>
              </a:rPr>
              <a:t>cache</a:t>
            </a:r>
            <a:r>
              <a:rPr lang="cs-CZ" dirty="0">
                <a:latin typeface="Consolas" panose="020B0609020204030204" pitchFamily="49" charset="0"/>
              </a:rPr>
              <a:t>, přesměrování stránek, nastavování cookies atd.</a:t>
            </a:r>
          </a:p>
        </p:txBody>
      </p:sp>
    </p:spTree>
    <p:extLst>
      <p:ext uri="{BB962C8B-B14F-4D97-AF65-F5344CB8AC3E}">
        <p14:creationId xmlns:p14="http://schemas.microsoft.com/office/powerpoint/2010/main" val="16284849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0C84F-83BE-4B0B-32BA-103230BEA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15. HTTP protokol – stavba protokolu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B2B0B-3DB5-3641-F201-AE3C2B3BC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373" y="2827573"/>
            <a:ext cx="4434192" cy="162769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GET / HTTP/1.1</a:t>
            </a:r>
          </a:p>
          <a:p>
            <a:pPr marL="0" indent="0">
              <a:buNone/>
            </a:pPr>
            <a:r>
              <a:rPr lang="cs-CZ" dirty="0"/>
              <a:t>Host: developer.mozilla.org</a:t>
            </a:r>
          </a:p>
          <a:p>
            <a:pPr marL="0" indent="0">
              <a:buNone/>
            </a:pPr>
            <a:r>
              <a:rPr lang="cs-CZ" dirty="0" err="1"/>
              <a:t>Accept-Language</a:t>
            </a:r>
            <a:r>
              <a:rPr lang="cs-CZ" dirty="0"/>
              <a:t>: fr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36C82F-EEF3-9640-133D-DF6E300D11F6}"/>
              </a:ext>
            </a:extLst>
          </p:cNvPr>
          <p:cNvSpPr txBox="1">
            <a:spLocks/>
          </p:cNvSpPr>
          <p:nvPr/>
        </p:nvSpPr>
        <p:spPr>
          <a:xfrm>
            <a:off x="5194570" y="1505862"/>
            <a:ext cx="6789907" cy="5167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HTTP/1.1 200 OK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err="1"/>
              <a:t>Date</a:t>
            </a:r>
            <a:r>
              <a:rPr lang="cs-CZ" dirty="0"/>
              <a:t>: </a:t>
            </a:r>
            <a:r>
              <a:rPr lang="cs-CZ" dirty="0" err="1"/>
              <a:t>Sat</a:t>
            </a:r>
            <a:r>
              <a:rPr lang="cs-CZ" dirty="0"/>
              <a:t>, 09 </a:t>
            </a:r>
            <a:r>
              <a:rPr lang="cs-CZ" dirty="0" err="1"/>
              <a:t>Oct</a:t>
            </a:r>
            <a:r>
              <a:rPr lang="cs-CZ" dirty="0"/>
              <a:t> 2010 14:28:02 GMT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Server: </a:t>
            </a:r>
            <a:r>
              <a:rPr lang="cs-CZ" dirty="0" err="1"/>
              <a:t>Apache</a:t>
            </a: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Last-</a:t>
            </a:r>
            <a:r>
              <a:rPr lang="cs-CZ" dirty="0" err="1"/>
              <a:t>Modified</a:t>
            </a:r>
            <a:r>
              <a:rPr lang="cs-CZ" dirty="0"/>
              <a:t>: </a:t>
            </a:r>
            <a:r>
              <a:rPr lang="cs-CZ" dirty="0" err="1"/>
              <a:t>Tue</a:t>
            </a:r>
            <a:r>
              <a:rPr lang="cs-CZ" dirty="0"/>
              <a:t>, 01 Dec 2009 20:18:22 GMT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err="1"/>
              <a:t>ETag</a:t>
            </a:r>
            <a:r>
              <a:rPr lang="cs-CZ" dirty="0"/>
              <a:t>: "51142bc1-7449-479b075b2891b"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err="1"/>
              <a:t>Accept-Ranges</a:t>
            </a:r>
            <a:r>
              <a:rPr lang="cs-CZ" dirty="0"/>
              <a:t>: </a:t>
            </a:r>
            <a:r>
              <a:rPr lang="cs-CZ" dirty="0" err="1"/>
              <a:t>bytes</a:t>
            </a: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err="1"/>
              <a:t>Content-Length</a:t>
            </a:r>
            <a:r>
              <a:rPr lang="cs-CZ" dirty="0"/>
              <a:t>: 29769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 err="1"/>
              <a:t>Content</a:t>
            </a:r>
            <a:r>
              <a:rPr lang="cs-CZ" dirty="0"/>
              <a:t>-Type: text/html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dirty="0"/>
              <a:t>&lt;!DOCTYPE html&gt;… (</a:t>
            </a:r>
            <a:r>
              <a:rPr lang="cs-CZ" dirty="0" err="1"/>
              <a:t>here</a:t>
            </a:r>
            <a:r>
              <a:rPr lang="cs-CZ" dirty="0"/>
              <a:t> </a:t>
            </a:r>
            <a:r>
              <a:rPr lang="cs-CZ" dirty="0" err="1"/>
              <a:t>come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29769 </a:t>
            </a:r>
            <a:r>
              <a:rPr lang="cs-CZ" dirty="0" err="1"/>
              <a:t>bytes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requested</a:t>
            </a:r>
            <a:r>
              <a:rPr lang="cs-CZ" dirty="0"/>
              <a:t> web </a:t>
            </a:r>
            <a:r>
              <a:rPr lang="cs-CZ" dirty="0" err="1"/>
              <a:t>page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0210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25979-E4A9-AE4C-CD4A-7962C722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19. PHP a SQL – </a:t>
            </a:r>
            <a:r>
              <a:rPr lang="cs-CZ" sz="4000" dirty="0" err="1"/>
              <a:t>prepared</a:t>
            </a:r>
            <a:r>
              <a:rPr lang="cs-CZ" sz="4000" dirty="0"/>
              <a:t> </a:t>
            </a:r>
            <a:r>
              <a:rPr lang="cs-CZ" sz="4000" dirty="0" err="1"/>
              <a:t>statements</a:t>
            </a:r>
            <a:r>
              <a:rPr lang="cs-CZ" sz="4000" dirty="0"/>
              <a:t> SELECT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42CAD-9B6F-2372-2DF7-269ECDF72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mysql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sz="2000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SELECT</a:t>
            </a:r>
            <a:r>
              <a:rPr lang="cs-CZ" sz="20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 err="1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idArticle</a:t>
            </a:r>
            <a:r>
              <a:rPr lang="cs-CZ" sz="20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cs-CZ" sz="20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 err="1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Article</a:t>
            </a:r>
            <a:r>
              <a:rPr lang="cs-CZ" sz="20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WHERE</a:t>
            </a:r>
            <a:r>
              <a:rPr lang="cs-CZ" sz="20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 err="1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idCategory</a:t>
            </a:r>
            <a:r>
              <a:rPr lang="cs-CZ" sz="20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cs-CZ" sz="20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?</a:t>
            </a:r>
            <a:r>
              <a:rPr lang="cs-CZ" sz="20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ORDER BY</a:t>
            </a:r>
            <a:r>
              <a:rPr lang="cs-CZ" sz="20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 err="1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timestamp</a:t>
            </a:r>
            <a:r>
              <a:rPr lang="cs-CZ" sz="20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DESC</a:t>
            </a:r>
            <a:r>
              <a:rPr lang="cs-CZ" sz="20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LIMIT</a:t>
            </a:r>
            <a:r>
              <a:rPr lang="cs-CZ" sz="20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cs-CZ" sz="2000" b="1" dirty="0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;</a:t>
            </a:r>
            <a:endParaRPr lang="cs-CZ" sz="20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= 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cs-CZ" sz="2000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prepare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mysql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  <a:endParaRPr lang="cs-CZ" sz="20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-&gt; </a:t>
            </a:r>
            <a:r>
              <a:rPr lang="cs-CZ" sz="2000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bind_param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sz="2000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"i"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idCategory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  <a:endParaRPr lang="cs-CZ" sz="20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-&gt; </a:t>
            </a:r>
            <a:r>
              <a:rPr lang="cs-CZ" sz="2000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execute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();</a:t>
            </a:r>
            <a:endParaRPr lang="cs-CZ" sz="20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-&gt; </a:t>
            </a:r>
            <a:r>
              <a:rPr lang="cs-CZ" sz="2000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store_result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();</a:t>
            </a:r>
            <a:endParaRPr lang="cs-CZ" sz="20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-&gt; </a:t>
            </a:r>
            <a:r>
              <a:rPr lang="cs-CZ" sz="2000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bind_result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idArticle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  <a:endParaRPr lang="cs-CZ" sz="20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cs-CZ" sz="2000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fetch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();</a:t>
            </a:r>
            <a:endParaRPr lang="cs-CZ" sz="20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0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cs-CZ" sz="20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-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&gt;</a:t>
            </a:r>
            <a:r>
              <a:rPr lang="cs-CZ" sz="2000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close</a:t>
            </a:r>
            <a:r>
              <a:rPr lang="cs-CZ" sz="20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();</a:t>
            </a:r>
            <a:endParaRPr lang="cs-CZ" sz="20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3200" b="1" dirty="0"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094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56456-6371-23C7-0C21-97BE177A5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15. HTTP protokol – stavové kódy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2E94C19-B196-9F2A-6F87-14D389CC07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4855840"/>
              </p:ext>
            </p:extLst>
          </p:nvPr>
        </p:nvGraphicFramePr>
        <p:xfrm>
          <a:off x="838200" y="2015098"/>
          <a:ext cx="10515598" cy="3652709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965856">
                  <a:extLst>
                    <a:ext uri="{9D8B030D-6E8A-4147-A177-3AD203B41FA5}">
                      <a16:colId xmlns:a16="http://schemas.microsoft.com/office/drawing/2014/main" val="3591978417"/>
                    </a:ext>
                  </a:extLst>
                </a:gridCol>
                <a:gridCol w="1224327">
                  <a:extLst>
                    <a:ext uri="{9D8B030D-6E8A-4147-A177-3AD203B41FA5}">
                      <a16:colId xmlns:a16="http://schemas.microsoft.com/office/drawing/2014/main" val="3434558030"/>
                    </a:ext>
                  </a:extLst>
                </a:gridCol>
                <a:gridCol w="1583975">
                  <a:extLst>
                    <a:ext uri="{9D8B030D-6E8A-4147-A177-3AD203B41FA5}">
                      <a16:colId xmlns:a16="http://schemas.microsoft.com/office/drawing/2014/main" val="3202272041"/>
                    </a:ext>
                  </a:extLst>
                </a:gridCol>
                <a:gridCol w="6741440">
                  <a:extLst>
                    <a:ext uri="{9D8B030D-6E8A-4147-A177-3AD203B41FA5}">
                      <a16:colId xmlns:a16="http://schemas.microsoft.com/office/drawing/2014/main" val="1440590365"/>
                    </a:ext>
                  </a:extLst>
                </a:gridCol>
              </a:tblGrid>
              <a:tr h="203997">
                <a:tc>
                  <a:txBody>
                    <a:bodyPr/>
                    <a:lstStyle/>
                    <a:p>
                      <a:pPr algn="ctr"/>
                      <a:r>
                        <a:rPr lang="cs-CZ" sz="1200" b="1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Kategorie</a:t>
                      </a:r>
                    </a:p>
                  </a:txBody>
                  <a:tcPr marL="30009" marR="30009" marT="15005" marB="1500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Stavový kód</a:t>
                      </a:r>
                    </a:p>
                  </a:txBody>
                  <a:tcPr marL="30009" marR="30009" marT="15005" marB="1500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1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Význam</a:t>
                      </a:r>
                    </a:p>
                  </a:txBody>
                  <a:tcPr marL="30009" marR="30009" marT="15005" marB="1500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Příklady použití</a:t>
                      </a:r>
                    </a:p>
                  </a:txBody>
                  <a:tcPr marL="30009" marR="30009" marT="15005" marB="15005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82858"/>
                  </a:ext>
                </a:extLst>
              </a:tr>
              <a:tr h="203997">
                <a:tc rowSpan="2"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1xx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100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Continue</a:t>
                      </a:r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Server přijal počáteční část požadavku a klient může pokračovat v odesílání zbytku.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006839"/>
                  </a:ext>
                </a:extLst>
              </a:tr>
              <a:tr h="237372">
                <a:tc vMerge="1">
                  <a:txBody>
                    <a:bodyPr/>
                    <a:lstStyle/>
                    <a:p>
                      <a:pPr algn="ctr"/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101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Switching</a:t>
                      </a:r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Protocols</a:t>
                      </a:r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Klient požádal o změnu protokolu a server souhlasí.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282818"/>
                  </a:ext>
                </a:extLst>
              </a:tr>
              <a:tr h="203997">
                <a:tc rowSpan="3"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2xx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200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OK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Požadavek byl úspěšně zpracován.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896065"/>
                  </a:ext>
                </a:extLst>
              </a:tr>
              <a:tr h="203997">
                <a:tc vMerge="1">
                  <a:txBody>
                    <a:bodyPr/>
                    <a:lstStyle/>
                    <a:p>
                      <a:pPr algn="ctr"/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201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Created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Požadavek byl dokončen a vytvořil nový zdroj.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785272"/>
                  </a:ext>
                </a:extLst>
              </a:tr>
              <a:tr h="244591">
                <a:tc vMerge="1">
                  <a:txBody>
                    <a:bodyPr/>
                    <a:lstStyle/>
                    <a:p>
                      <a:pPr algn="ctr"/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204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No Content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Požadavek byl úspěšný, ale odpověď neobsahuje žádné tělo.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183499"/>
                  </a:ext>
                </a:extLst>
              </a:tr>
              <a:tr h="143609">
                <a:tc rowSpan="3"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3xx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301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Moved</a:t>
                      </a:r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Permanently</a:t>
                      </a:r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Požadovaný zdroj byl trvale přesunut na novou URL.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111303"/>
                  </a:ext>
                </a:extLst>
              </a:tr>
              <a:tr h="177065">
                <a:tc vMerge="1">
                  <a:txBody>
                    <a:bodyPr/>
                    <a:lstStyle/>
                    <a:p>
                      <a:pPr algn="ctr"/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302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Found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Požadovaný zdroj byl dočasně přesunut na jinou URL.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343118"/>
                  </a:ext>
                </a:extLst>
              </a:tr>
              <a:tr h="232141">
                <a:tc vMerge="1">
                  <a:txBody>
                    <a:bodyPr/>
                    <a:lstStyle/>
                    <a:p>
                      <a:pPr algn="ctr"/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304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Not Modified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Obsah se od posledního požadavku nezměnil, může se použít </a:t>
                      </a:r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cachovaná</a:t>
                      </a:r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verze.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076799"/>
                  </a:ext>
                </a:extLst>
              </a:tr>
              <a:tr h="287557">
                <a:tc rowSpan="4"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4xx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400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Bad</a:t>
                      </a:r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Request</a:t>
                      </a:r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Server nerozuměl požadavku kvůli špatné syntaxi.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563352"/>
                  </a:ext>
                </a:extLst>
              </a:tr>
              <a:tr h="203997">
                <a:tc vMerge="1">
                  <a:txBody>
                    <a:bodyPr/>
                    <a:lstStyle/>
                    <a:p>
                      <a:pPr algn="ctr"/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401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Unauthorized</a:t>
                      </a:r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Pro přístup je vyžadována autentizace.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104465"/>
                  </a:ext>
                </a:extLst>
              </a:tr>
              <a:tr h="203997">
                <a:tc vMerge="1">
                  <a:txBody>
                    <a:bodyPr/>
                    <a:lstStyle/>
                    <a:p>
                      <a:pPr algn="ctr"/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404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Not </a:t>
                      </a:r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Found</a:t>
                      </a:r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Požadovaný zdroj nebyl nalezen.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685137"/>
                  </a:ext>
                </a:extLst>
              </a:tr>
              <a:tr h="203997">
                <a:tc vMerge="1">
                  <a:txBody>
                    <a:bodyPr/>
                    <a:lstStyle/>
                    <a:p>
                      <a:pPr algn="ctr"/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403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Forbidden</a:t>
                      </a:r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Server odmítl odpovědět na požadavek.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721645"/>
                  </a:ext>
                </a:extLst>
              </a:tr>
              <a:tr h="203997">
                <a:tc rowSpan="3"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5xx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500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Internal</a:t>
                      </a:r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Server </a:t>
                      </a:r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Error</a:t>
                      </a:r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Server narazil na situaci, kterou neumí zpracovat.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996650"/>
                  </a:ext>
                </a:extLst>
              </a:tr>
              <a:tr h="287557">
                <a:tc vMerge="1">
                  <a:txBody>
                    <a:bodyPr/>
                    <a:lstStyle/>
                    <a:p>
                      <a:pPr algn="ctr"/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502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Bad</a:t>
                      </a:r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Gateway</a:t>
                      </a:r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Server získal neplatnou odpověď při pokusu o předání požadavku.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94948"/>
                  </a:ext>
                </a:extLst>
              </a:tr>
              <a:tr h="234591">
                <a:tc vMerge="1">
                  <a:txBody>
                    <a:bodyPr/>
                    <a:lstStyle/>
                    <a:p>
                      <a:pPr algn="ctr"/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503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Service</a:t>
                      </a:r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 </a:t>
                      </a:r>
                      <a:r>
                        <a:rPr lang="cs-CZ" sz="1200" b="0" cap="none" spc="0" dirty="0" err="1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Unavailable</a:t>
                      </a:r>
                      <a:endParaRPr lang="cs-CZ" sz="1200" b="0" cap="none" spc="0" dirty="0">
                        <a:ln w="0"/>
                        <a:solidFill>
                          <a:schemeClr val="tx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</a:endParaRP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0" cap="none" spc="0" dirty="0">
                          <a:ln w="0"/>
                          <a:solidFill>
                            <a:schemeClr val="tx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</a:rPr>
                        <a:t>Server není momentálně k dispozici, obvykle z důvodu údržby nebo přetížení.</a:t>
                      </a:r>
                    </a:p>
                  </a:txBody>
                  <a:tcPr marL="30009" marR="30009" marT="15005" marB="1500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104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1331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1F2335-A9CA-8135-2BDB-59150FB8B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14. </a:t>
            </a:r>
            <a:r>
              <a:rPr lang="cs-CZ" dirty="0" err="1"/>
              <a:t>Superglobální</a:t>
            </a:r>
            <a:r>
              <a:rPr lang="cs-CZ" dirty="0"/>
              <a:t> proměnné -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89CB93-66DA-E0BF-A97B-79624BD89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6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Automatická dostupnost v každém PHP skriptu bez inicializace</a:t>
            </a:r>
          </a:p>
          <a:p>
            <a:pPr marL="0" indent="0">
              <a:buNone/>
            </a:pPr>
            <a:r>
              <a:rPr lang="cs-CZ" dirty="0"/>
              <a:t>Mají pod sebou typicky multidimenzionální pole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8D3BD60-1E96-1BC4-6AFD-3D98775F73BD}"/>
              </a:ext>
            </a:extLst>
          </p:cNvPr>
          <p:cNvSpPr txBox="1"/>
          <p:nvPr/>
        </p:nvSpPr>
        <p:spPr>
          <a:xfrm>
            <a:off x="838200" y="3168888"/>
            <a:ext cx="5257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$_GET   </a:t>
            </a:r>
          </a:p>
          <a:p>
            <a:pPr marL="0" indent="0" algn="ctr">
              <a:buNone/>
            </a:pPr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$_POST  </a:t>
            </a:r>
          </a:p>
          <a:p>
            <a:pPr marL="0" indent="0" algn="ctr">
              <a:buNone/>
            </a:pPr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$_SESSION  </a:t>
            </a:r>
          </a:p>
          <a:p>
            <a:pPr marL="0" indent="0" algn="ctr">
              <a:buNone/>
            </a:pPr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$_COOKIE   </a:t>
            </a:r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ACE187C-7C1C-86F0-AEF5-92AE96133D46}"/>
              </a:ext>
            </a:extLst>
          </p:cNvPr>
          <p:cNvSpPr txBox="1"/>
          <p:nvPr/>
        </p:nvSpPr>
        <p:spPr>
          <a:xfrm>
            <a:off x="6096000" y="3186203"/>
            <a:ext cx="467261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$_SERVER   </a:t>
            </a:r>
          </a:p>
          <a:p>
            <a:pPr marL="0" indent="0" algn="ctr">
              <a:buNone/>
            </a:pPr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$_ENV   </a:t>
            </a:r>
          </a:p>
          <a:p>
            <a:pPr marL="0" indent="0" algn="ctr">
              <a:buNone/>
            </a:pPr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$_FILES  </a:t>
            </a:r>
          </a:p>
          <a:p>
            <a:pPr marL="0" indent="0" algn="ctr">
              <a:buNone/>
            </a:pPr>
            <a:r>
              <a:rPr lang="cs-CZ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$_REQUEST</a:t>
            </a:r>
          </a:p>
        </p:txBody>
      </p:sp>
    </p:spTree>
    <p:extLst>
      <p:ext uri="{BB962C8B-B14F-4D97-AF65-F5344CB8AC3E}">
        <p14:creationId xmlns:p14="http://schemas.microsoft.com/office/powerpoint/2010/main" val="37727280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5D862B-973A-87E1-8141-D6702CCBF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14. </a:t>
            </a:r>
            <a:r>
              <a:rPr lang="cs-CZ" dirty="0" err="1"/>
              <a:t>Superglobální</a:t>
            </a:r>
            <a:r>
              <a:rPr lang="cs-CZ" dirty="0"/>
              <a:t> proměnné - server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963024-A2FF-FBC0-F813-8981EA48A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Přístup k parametrům serveru </a:t>
            </a:r>
            <a:r>
              <a:rPr lang="cs-C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$_SERVER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$_SERVER['HTTP_HOST']</a:t>
            </a:r>
          </a:p>
          <a:p>
            <a:pPr marL="0" indent="0">
              <a:buNone/>
            </a:pPr>
            <a:r>
              <a:rPr lang="cs-CZ" dirty="0"/>
              <a:t>$_SERVER['REQUEST_METHOD']</a:t>
            </a:r>
          </a:p>
          <a:p>
            <a:pPr marL="0" indent="0">
              <a:buNone/>
            </a:pPr>
            <a:r>
              <a:rPr lang="cs-CZ" dirty="0"/>
              <a:t>$_SERVER['SCRIPT_FILENAME']</a:t>
            </a:r>
          </a:p>
          <a:p>
            <a:pPr marL="0" indent="0">
              <a:buNone/>
            </a:pPr>
            <a:r>
              <a:rPr lang="cs-CZ" dirty="0"/>
              <a:t>$_SERVER['HTTPS‘]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($_SERVER[</a:t>
            </a:r>
            <a:r>
              <a:rPr lang="en-US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'REQUEST_METHOD'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] === </a:t>
            </a:r>
            <a:r>
              <a:rPr lang="en-US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'POST'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48288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9DB68-0A4F-AFFF-3CFB-258E967C3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150" y="365125"/>
            <a:ext cx="10856650" cy="1325563"/>
          </a:xfrm>
        </p:spPr>
        <p:txBody>
          <a:bodyPr/>
          <a:lstStyle/>
          <a:p>
            <a:r>
              <a:rPr lang="cs-CZ" dirty="0"/>
              <a:t>14. </a:t>
            </a:r>
            <a:r>
              <a:rPr lang="cs-CZ" dirty="0" err="1"/>
              <a:t>Superglobální</a:t>
            </a:r>
            <a:r>
              <a:rPr lang="cs-CZ" dirty="0"/>
              <a:t> proměnné - $_GET, $_POST…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3EA32-623D-5BDE-645C-019E2E4E1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$_GET – přenáší se v URL adrese, nepoužívat pro hesla!</a:t>
            </a:r>
          </a:p>
          <a:p>
            <a:pPr marL="0" indent="0">
              <a:buNone/>
            </a:pPr>
            <a:r>
              <a:rPr lang="cs-CZ" dirty="0"/>
              <a:t>$_POST – přenáší se jako součást HTTP protokolu, vhodné pro delší zprávy</a:t>
            </a:r>
          </a:p>
          <a:p>
            <a:pPr marL="0" indent="0">
              <a:buNone/>
            </a:pPr>
            <a:r>
              <a:rPr lang="cs-CZ" dirty="0"/>
              <a:t>$_REQUEST – kombinace dat pro vstupy z $_GET a $_POST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0" dirty="0" err="1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cs-CZ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isset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($_POST[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content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])) {</a:t>
            </a: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$</a:t>
            </a:r>
            <a:r>
              <a:rPr lang="cs-CZ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content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= ($_POST[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content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]);</a:t>
            </a: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b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</a:br>
            <a:endParaRPr lang="cs-CZ" b="0" dirty="0">
              <a:solidFill>
                <a:srgbClr val="000000"/>
              </a:solidFill>
              <a:effectLst/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b="0" dirty="0" err="1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cs-CZ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isset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($_GET[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])) {</a:t>
            </a: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$</a:t>
            </a:r>
            <a:r>
              <a:rPr lang="cs-CZ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= ($_GET[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r>
              <a:rPr lang="cs-CZ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]);</a:t>
            </a:r>
          </a:p>
          <a:p>
            <a:pPr marL="0" indent="0">
              <a:buNone/>
            </a:pPr>
            <a:r>
              <a:rPr lang="cs-CZ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88420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9DB68-0A4F-AFFF-3CFB-258E967C3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150" y="365125"/>
            <a:ext cx="10856650" cy="1325563"/>
          </a:xfrm>
        </p:spPr>
        <p:txBody>
          <a:bodyPr/>
          <a:lstStyle/>
          <a:p>
            <a:r>
              <a:rPr lang="cs-CZ" dirty="0"/>
              <a:t>14. </a:t>
            </a:r>
            <a:r>
              <a:rPr lang="cs-CZ" dirty="0" err="1"/>
              <a:t>Superglobální</a:t>
            </a:r>
            <a:r>
              <a:rPr lang="cs-CZ" dirty="0"/>
              <a:t> proměnné - $_FILES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03EA32-623D-5BDE-645C-019E2E4E1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Technické informace o nahrávaných souborech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b="0" dirty="0">
                <a:solidFill>
                  <a:srgbClr val="0000FF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($_FILES[</a:t>
            </a:r>
            <a:r>
              <a:rPr lang="en-US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"file"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"error"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] == UPLOAD_ERR_OK) {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 $</a:t>
            </a:r>
            <a:r>
              <a:rPr lang="en-US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tmp_name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 = $_FILES[</a:t>
            </a:r>
            <a:r>
              <a:rPr lang="en-US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"file"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b="0" dirty="0" err="1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tmp_name</a:t>
            </a:r>
            <a:r>
              <a:rPr lang="en-US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];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 $name = </a:t>
            </a:r>
            <a:r>
              <a:rPr lang="en-US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basename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($_FILES[</a:t>
            </a:r>
            <a:r>
              <a:rPr lang="en-US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"file"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][</a:t>
            </a:r>
            <a:r>
              <a:rPr lang="en-US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"name"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]);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    </a:t>
            </a:r>
            <a:r>
              <a:rPr lang="en-US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move_uploaded_file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($</a:t>
            </a:r>
            <a:r>
              <a:rPr lang="en-US" b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tmp_name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en-US" b="0" dirty="0">
                <a:solidFill>
                  <a:srgbClr val="A31515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"uploads/$name"</a:t>
            </a: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en-US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418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25979-E4A9-AE4C-CD4A-7962C722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383" y="365125"/>
            <a:ext cx="11225719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19. PHP a SQL – </a:t>
            </a:r>
            <a:r>
              <a:rPr lang="cs-CZ" sz="4000" dirty="0" err="1"/>
              <a:t>prepared</a:t>
            </a:r>
            <a:r>
              <a:rPr lang="cs-CZ" sz="4000" dirty="0"/>
              <a:t> </a:t>
            </a:r>
            <a:r>
              <a:rPr lang="cs-CZ" sz="4000" dirty="0" err="1"/>
              <a:t>statements</a:t>
            </a:r>
            <a:r>
              <a:rPr lang="cs-CZ" sz="4000" dirty="0"/>
              <a:t> INSERT INTO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42CAD-9B6F-2372-2DF7-269ECDF72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280" y="1825625"/>
            <a:ext cx="102010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conn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cs-CZ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prepare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INSERT INTO</a:t>
            </a:r>
            <a:r>
              <a:rPr lang="cs-CZ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`</a:t>
            </a:r>
            <a:r>
              <a:rPr lang="cs-CZ" b="1" dirty="0" err="1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Article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`(`</a:t>
            </a:r>
            <a:r>
              <a:rPr lang="cs-CZ" b="1" dirty="0" err="1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header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`,`</a:t>
            </a:r>
            <a:r>
              <a:rPr lang="cs-CZ" b="1" dirty="0" err="1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content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`) </a:t>
            </a:r>
            <a:r>
              <a:rPr lang="cs-CZ" b="1" dirty="0">
                <a:solidFill>
                  <a:srgbClr val="569CD6"/>
                </a:solidFill>
                <a:effectLst/>
                <a:latin typeface="Consolas" panose="020B0609020204030204" pitchFamily="49" charset="0"/>
              </a:rPr>
              <a:t>VALUES</a:t>
            </a:r>
            <a:r>
              <a:rPr lang="cs-CZ" b="1" dirty="0">
                <a:solidFill>
                  <a:srgbClr val="CE9178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(?,?)"</a:t>
            </a:r>
            <a:r>
              <a:rPr lang="cs-CZ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  <a:endParaRPr lang="cs-CZ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2400" b="1" dirty="0">
              <a:solidFill>
                <a:schemeClr val="tx2">
                  <a:lumMod val="90000"/>
                  <a:lumOff val="10000"/>
                </a:schemeClr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cs-CZ" sz="3200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bind_param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sz="3200" b="1" dirty="0" err="1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ss</a:t>
            </a:r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"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header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content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);</a:t>
            </a:r>
            <a:endParaRPr lang="cs-CZ" sz="3200" b="1" dirty="0">
              <a:solidFill>
                <a:srgbClr val="CCCCCC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32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32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cs-CZ" sz="3200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execute</a:t>
            </a:r>
            <a:r>
              <a:rPr lang="cs-CZ" sz="3200" b="1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();</a:t>
            </a:r>
            <a:endParaRPr lang="cs-CZ" sz="3200" b="1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3200" b="1" dirty="0"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131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25979-E4A9-AE4C-CD4A-7962C722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383" y="365125"/>
            <a:ext cx="11225719" cy="1325563"/>
          </a:xfrm>
        </p:spPr>
        <p:txBody>
          <a:bodyPr/>
          <a:lstStyle/>
          <a:p>
            <a:pPr algn="ctr"/>
            <a:r>
              <a:rPr lang="cs-CZ" dirty="0"/>
              <a:t>19. PHP a SQL – PDO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42CAD-9B6F-2372-2DF7-269ECDF72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280" y="1459149"/>
            <a:ext cx="10201073" cy="4717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400" dirty="0">
                <a:effectLst/>
                <a:latin typeface="Consolas" panose="020B0609020204030204" pitchFamily="49" charset="0"/>
              </a:rPr>
              <a:t>Konzistence u různých návrhů </a:t>
            </a:r>
            <a:br>
              <a:rPr lang="cs-CZ" sz="3400" dirty="0">
                <a:effectLst/>
                <a:latin typeface="Consolas" panose="020B0609020204030204" pitchFamily="49" charset="0"/>
              </a:rPr>
            </a:br>
            <a:r>
              <a:rPr lang="cs-CZ" sz="3400" dirty="0">
                <a:effectLst/>
                <a:latin typeface="Consolas" panose="020B0609020204030204" pitchFamily="49" charset="0"/>
              </a:rPr>
              <a:t>(</a:t>
            </a:r>
            <a:r>
              <a:rPr lang="cs-CZ" sz="3400" dirty="0" err="1">
                <a:effectLst/>
                <a:latin typeface="Consolas" panose="020B0609020204030204" pitchFamily="49" charset="0"/>
              </a:rPr>
              <a:t>MySQL</a:t>
            </a:r>
            <a:r>
              <a:rPr lang="cs-CZ" sz="3400" dirty="0">
                <a:effectLst/>
                <a:latin typeface="Consolas" panose="020B0609020204030204" pitchFamily="49" charset="0"/>
              </a:rPr>
              <a:t>, </a:t>
            </a:r>
            <a:r>
              <a:rPr lang="cs-CZ" sz="3400" dirty="0" err="1">
                <a:effectLst/>
                <a:latin typeface="Consolas" panose="020B0609020204030204" pitchFamily="49" charset="0"/>
              </a:rPr>
              <a:t>PostgreSQL,SQLite</a:t>
            </a:r>
            <a:r>
              <a:rPr lang="cs-CZ" sz="3400" dirty="0">
                <a:effectLst/>
                <a:latin typeface="Consolas" panose="020B0609020204030204" pitchFamily="49" charset="0"/>
              </a:rPr>
              <a:t>, Oracle)</a:t>
            </a:r>
          </a:p>
          <a:p>
            <a:pPr marL="0" indent="0">
              <a:buNone/>
            </a:pPr>
            <a:endParaRPr lang="cs-CZ" sz="3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3400" dirty="0">
                <a:effectLst/>
                <a:latin typeface="Consolas" panose="020B0609020204030204" pitchFamily="49" charset="0"/>
              </a:rPr>
              <a:t>OOP přístup k tvorbě</a:t>
            </a:r>
          </a:p>
          <a:p>
            <a:pPr marL="0" indent="0">
              <a:buNone/>
            </a:pPr>
            <a:endParaRPr lang="cs-CZ" sz="3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3400" dirty="0">
                <a:effectLst/>
                <a:latin typeface="Consolas" panose="020B0609020204030204" pitchFamily="49" charset="0"/>
              </a:rPr>
              <a:t>Snadné ošetření chyb</a:t>
            </a:r>
          </a:p>
          <a:p>
            <a:pPr marL="0" indent="0">
              <a:buNone/>
            </a:pPr>
            <a:endParaRPr lang="cs-CZ" sz="3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sz="3400" dirty="0">
                <a:effectLst/>
                <a:latin typeface="Consolas" panose="020B0609020204030204" pitchFamily="49" charset="0"/>
              </a:rPr>
              <a:t>Striktní používání </a:t>
            </a:r>
            <a:r>
              <a:rPr lang="cs-CZ" sz="3400" dirty="0" err="1">
                <a:effectLst/>
                <a:latin typeface="Consolas" panose="020B0609020204030204" pitchFamily="49" charset="0"/>
              </a:rPr>
              <a:t>Prepared</a:t>
            </a:r>
            <a:r>
              <a:rPr lang="cs-CZ" sz="3400" dirty="0">
                <a:effectLst/>
                <a:latin typeface="Consolas" panose="020B0609020204030204" pitchFamily="49" charset="0"/>
              </a:rPr>
              <a:t> </a:t>
            </a:r>
            <a:r>
              <a:rPr lang="cs-CZ" sz="3400" dirty="0" err="1">
                <a:effectLst/>
                <a:latin typeface="Consolas" panose="020B0609020204030204" pitchFamily="49" charset="0"/>
              </a:rPr>
              <a:t>Statements</a:t>
            </a:r>
            <a:endParaRPr lang="cs-CZ" sz="3400" dirty="0"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sz="3400" dirty="0"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550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25979-E4A9-AE4C-CD4A-7962C722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383" y="365125"/>
            <a:ext cx="11225719" cy="1325563"/>
          </a:xfrm>
        </p:spPr>
        <p:txBody>
          <a:bodyPr/>
          <a:lstStyle/>
          <a:p>
            <a:pPr algn="ctr"/>
            <a:r>
              <a:rPr lang="cs-CZ" dirty="0"/>
              <a:t>19. PHP a SQL – PDO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42CAD-9B6F-2372-2DF7-269ECDF72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280" y="1459149"/>
            <a:ext cx="10201073" cy="471781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&lt;?</a:t>
            </a:r>
            <a:r>
              <a:rPr lang="cs-CZ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php</a:t>
            </a:r>
            <a:endParaRPr lang="cs-CZ" b="1" dirty="0">
              <a:solidFill>
                <a:schemeClr val="tx2">
                  <a:lumMod val="90000"/>
                  <a:lumOff val="10000"/>
                </a:schemeClr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$host = '127.0.0.1';</a:t>
            </a:r>
            <a:b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</a:b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db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  = '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testdb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';</a:t>
            </a:r>
            <a:b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</a:b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$user = '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username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';</a:t>
            </a:r>
            <a:b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</a:b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pass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= '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password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';</a:t>
            </a:r>
            <a:b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</a:b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charset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= 'utf8mb4';</a:t>
            </a:r>
            <a:b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</a:b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dsn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= "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mysql:host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=$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host;dbname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=$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db;charset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=$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charset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";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</a:b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options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= [PDO::ATTR_ERRMODE = PDO::ERRMODE_EXCEPTION, PDO::ATTR_DEFAULT_FETCH_MODE =&gt; PDO::FETCH_ASSOC, PDO::ATTR_EMULATE_PREPARES =&gt; 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,];</a:t>
            </a:r>
            <a:b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</a:br>
            <a:b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</a:b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try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{ </a:t>
            </a:r>
          </a:p>
          <a:p>
            <a:pPr marL="0" indent="0">
              <a:buNone/>
            </a:pP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Consolas" panose="020B0609020204030204" pitchFamily="49" charset="0"/>
              </a:rPr>
              <a:t>    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pdo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PDO($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dsn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, $user, $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pass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, $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options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);</a:t>
            </a:r>
          </a:p>
          <a:p>
            <a:pPr marL="0" indent="0">
              <a:buNone/>
            </a:pP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} 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catch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(\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PDOException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$e) {</a:t>
            </a:r>
          </a:p>
          <a:p>
            <a:pPr marL="0" indent="0">
              <a:buNone/>
            </a:pP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   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throw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new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 \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PDOException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($e-&gt;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getMessage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(), (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int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)$e-&gt;</a:t>
            </a:r>
            <a:r>
              <a:rPr lang="cs-CZ" sz="2900" b="1" dirty="0" err="1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getCode</a:t>
            </a: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());</a:t>
            </a:r>
          </a:p>
          <a:p>
            <a:pPr marL="0" indent="0">
              <a:buNone/>
            </a:pP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cs-CZ" sz="2900" b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onsolas" panose="020B0609020204030204" pitchFamily="49" charset="0"/>
              </a:rPr>
              <a:t>?&gt;</a:t>
            </a:r>
            <a:endParaRPr lang="cs-CZ" sz="3400" b="1" dirty="0"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913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25979-E4A9-AE4C-CD4A-7962C722E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383" y="365125"/>
            <a:ext cx="11225719" cy="1325563"/>
          </a:xfrm>
        </p:spPr>
        <p:txBody>
          <a:bodyPr/>
          <a:lstStyle/>
          <a:p>
            <a:pPr algn="ctr"/>
            <a:r>
              <a:rPr lang="cs-CZ" dirty="0"/>
              <a:t>19. PHP a SQL – Načtení výsledku SQL dotazu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42CAD-9B6F-2372-2DF7-269ECDF72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413" y="1690687"/>
            <a:ext cx="9669293" cy="448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effectLst/>
                <a:latin typeface="Consolas" panose="020B0609020204030204" pitchFamily="49" charset="0"/>
              </a:rPr>
              <a:t>while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en-US" b="1" dirty="0" err="1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stmt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-&gt;</a:t>
            </a:r>
            <a:r>
              <a:rPr lang="en-US" b="1" dirty="0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fetch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()){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   </a:t>
            </a:r>
            <a:r>
              <a:rPr lang="en-US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array_push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en-US" b="1" dirty="0" err="1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array</a:t>
            </a:r>
            <a:r>
              <a:rPr lang="en-US" b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</a:t>
            </a:r>
            <a:r>
              <a:rPr lang="en-US" b="1" dirty="0" err="1">
                <a:solidFill>
                  <a:srgbClr val="FFC000"/>
                </a:solidFill>
                <a:effectLst/>
                <a:latin typeface="Consolas" panose="020B0609020204030204" pitchFamily="49" charset="0"/>
              </a:rPr>
              <a:t>getArticle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1" dirty="0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$</a:t>
            </a:r>
            <a:r>
              <a:rPr lang="en-US" b="1" dirty="0" err="1">
                <a:solidFill>
                  <a:srgbClr val="00B0F0"/>
                </a:solidFill>
                <a:effectLst/>
                <a:latin typeface="Consolas" panose="020B0609020204030204" pitchFamily="49" charset="0"/>
              </a:rPr>
              <a:t>idArticle</a:t>
            </a: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));</a:t>
            </a:r>
            <a:endParaRPr lang="en-US" b="0" dirty="0">
              <a:solidFill>
                <a:srgbClr val="CCCCCC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}</a:t>
            </a:r>
            <a:endParaRPr lang="cs-CZ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b="0" dirty="0">
                <a:effectLst/>
                <a:latin typeface="Consolas" panose="020B0609020204030204" pitchFamily="49" charset="0"/>
              </a:rPr>
              <a:t>Typicky v PHP přidáváme výsledek do pole a následně vracíme. </a:t>
            </a:r>
            <a:endParaRPr lang="cs-CZ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cs-CZ" b="0" dirty="0"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cs-CZ" b="0" dirty="0">
                <a:effectLst/>
                <a:latin typeface="Consolas" panose="020B0609020204030204" pitchFamily="49" charset="0"/>
              </a:rPr>
              <a:t>Soubory k připojené databázi by měly být oddělené od ostatních částí projektu.</a:t>
            </a:r>
            <a:endParaRPr lang="en-US" b="0" dirty="0">
              <a:effectLst/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050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5582-C935-1202-8EAC-57F1B829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18. Databáze a SQL – Databázové servery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FA595-EE66-E9D6-DAE2-757DA09B2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200" b="1" dirty="0"/>
              <a:t>Tabulky (SQL)</a:t>
            </a:r>
            <a:r>
              <a:rPr lang="cs-CZ" sz="3200" dirty="0"/>
              <a:t>: </a:t>
            </a:r>
            <a:br>
              <a:rPr lang="cs-CZ" sz="3200" dirty="0"/>
            </a:br>
            <a:r>
              <a:rPr lang="cs-CZ" sz="3200" dirty="0" err="1"/>
              <a:t>MySQL</a:t>
            </a:r>
            <a:r>
              <a:rPr lang="cs-CZ" sz="3200" dirty="0"/>
              <a:t>, </a:t>
            </a:r>
            <a:r>
              <a:rPr lang="cs-CZ" sz="3200" dirty="0" err="1"/>
              <a:t>PostgreSQL</a:t>
            </a:r>
            <a:r>
              <a:rPr lang="cs-CZ" sz="3200" dirty="0"/>
              <a:t>, Oracle, SQL Server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b="1" dirty="0" err="1"/>
              <a:t>NoSQL</a:t>
            </a:r>
            <a:r>
              <a:rPr lang="cs-CZ" sz="3200" b="1" dirty="0"/>
              <a:t> (nestrukturovaná data)</a:t>
            </a:r>
            <a:r>
              <a:rPr lang="cs-CZ" sz="3200" dirty="0"/>
              <a:t>: </a:t>
            </a:r>
            <a:br>
              <a:rPr lang="cs-CZ" sz="3200" dirty="0"/>
            </a:br>
            <a:r>
              <a:rPr lang="cs-CZ" sz="3200" dirty="0" err="1"/>
              <a:t>Redis</a:t>
            </a:r>
            <a:r>
              <a:rPr lang="cs-CZ" sz="3200" dirty="0"/>
              <a:t>, </a:t>
            </a:r>
            <a:r>
              <a:rPr lang="cs-CZ" sz="3200" dirty="0" err="1"/>
              <a:t>MongoDB</a:t>
            </a:r>
            <a:r>
              <a:rPr lang="cs-CZ" sz="3200" dirty="0"/>
              <a:t>, </a:t>
            </a:r>
            <a:r>
              <a:rPr lang="cs-CZ" sz="3200" dirty="0" err="1"/>
              <a:t>Elasticsearch</a:t>
            </a:r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Textový soubor?</a:t>
            </a:r>
          </a:p>
          <a:p>
            <a:pPr marL="0" indent="0">
              <a:buNone/>
            </a:pPr>
            <a:r>
              <a:rPr lang="cs-CZ" sz="3200" dirty="0" err="1"/>
              <a:t>Localhost</a:t>
            </a:r>
            <a:r>
              <a:rPr lang="cs-CZ" sz="3200" dirty="0"/>
              <a:t> nebo vzdáleně?</a:t>
            </a:r>
          </a:p>
          <a:p>
            <a:pPr marL="0" indent="0">
              <a:buNone/>
            </a:pPr>
            <a:r>
              <a:rPr lang="cs-CZ" sz="3200" b="1" dirty="0"/>
              <a:t>Správa databázového serveru: </a:t>
            </a:r>
            <a:r>
              <a:rPr lang="cs-CZ" sz="3200" dirty="0" err="1"/>
              <a:t>PHPMyAdmin</a:t>
            </a:r>
            <a:r>
              <a:rPr lang="cs-CZ" sz="3200" dirty="0"/>
              <a:t>, </a:t>
            </a:r>
            <a:r>
              <a:rPr lang="cs-CZ" sz="3200" dirty="0" err="1"/>
              <a:t>Adminer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138117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55582-C935-1202-8EAC-57F1B829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18. Databáze a SQL – Založení tabulky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D3C44AF-9B46-2E36-AE77-C51FB4DC6F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85574"/>
            <a:ext cx="10515600" cy="2631440"/>
          </a:xfrm>
        </p:spPr>
      </p:pic>
    </p:spTree>
    <p:extLst>
      <p:ext uri="{BB962C8B-B14F-4D97-AF65-F5344CB8AC3E}">
        <p14:creationId xmlns:p14="http://schemas.microsoft.com/office/powerpoint/2010/main" val="1596583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9171c10-94e8-435d-a56f-1bb9ad68394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95AE0033CD3E43956FFBF90B86C87A" ma:contentTypeVersion="16" ma:contentTypeDescription="Create a new document." ma:contentTypeScope="" ma:versionID="6d0c9ec9727acf1a2f8407b686a21477">
  <xsd:schema xmlns:xsd="http://www.w3.org/2001/XMLSchema" xmlns:xs="http://www.w3.org/2001/XMLSchema" xmlns:p="http://schemas.microsoft.com/office/2006/metadata/properties" xmlns:ns3="175759db-292d-4e00-8817-d59facb421fd" xmlns:ns4="19171c10-94e8-435d-a56f-1bb9ad683941" targetNamespace="http://schemas.microsoft.com/office/2006/metadata/properties" ma:root="true" ma:fieldsID="552252dd4bef8821c427061c722b882d" ns3:_="" ns4:_="">
    <xsd:import namespace="175759db-292d-4e00-8817-d59facb421fd"/>
    <xsd:import namespace="19171c10-94e8-435d-a56f-1bb9ad6839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MediaServiceDateTaken" minOccurs="0"/>
                <xsd:element ref="ns4:MediaServiceOCR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5759db-292d-4e00-8817-d59facb421f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171c10-94e8-435d-a56f-1bb9ad6839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804099-E556-4FFB-9C07-9C31B17B2D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E4626B-40B4-40CB-A8E4-292D0127841E}">
  <ds:schemaRefs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175759db-292d-4e00-8817-d59facb421fd"/>
    <ds:schemaRef ds:uri="http://schemas.microsoft.com/office/2006/metadata/properties"/>
    <ds:schemaRef ds:uri="http://purl.org/dc/dcmitype/"/>
    <ds:schemaRef ds:uri="http://schemas.openxmlformats.org/package/2006/metadata/core-properties"/>
    <ds:schemaRef ds:uri="19171c10-94e8-435d-a56f-1bb9ad68394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48E29B-878F-4C1F-B9EE-2D23887F7D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5759db-292d-4e00-8817-d59facb421fd"/>
    <ds:schemaRef ds:uri="19171c10-94e8-435d-a56f-1bb9ad6839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1917</Words>
  <Application>Microsoft Office PowerPoint</Application>
  <PresentationFormat>Širokoúhlá obrazovka</PresentationFormat>
  <Paragraphs>291</Paragraphs>
  <Slides>34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Aptos</vt:lpstr>
      <vt:lpstr>Aptos Display</vt:lpstr>
      <vt:lpstr>Arial</vt:lpstr>
      <vt:lpstr>Consolas</vt:lpstr>
      <vt:lpstr>Office Theme</vt:lpstr>
      <vt:lpstr>Maturitní otázky WBD</vt:lpstr>
      <vt:lpstr>19. PHP a SQL – mysqli()</vt:lpstr>
      <vt:lpstr>19. PHP a SQL – prepared statements SELECT</vt:lpstr>
      <vt:lpstr>19. PHP a SQL – prepared statements INSERT INTO</vt:lpstr>
      <vt:lpstr>19. PHP a SQL – PDO</vt:lpstr>
      <vt:lpstr>19. PHP a SQL – PDO</vt:lpstr>
      <vt:lpstr>19. PHP a SQL – Načtení výsledku SQL dotazu</vt:lpstr>
      <vt:lpstr>18. Databáze a SQL – Databázové servery</vt:lpstr>
      <vt:lpstr>18. Databáze a SQL – Založení tabulky</vt:lpstr>
      <vt:lpstr>18. Databáze a SQL – Integritní omezení</vt:lpstr>
      <vt:lpstr>18. Databáze a SQL – SQL příkazy</vt:lpstr>
      <vt:lpstr>18. Databáze a SQL – Propojení tabulek JOIN</vt:lpstr>
      <vt:lpstr>18. Databáze a SQL – Propojení tabulek JOIN</vt:lpstr>
      <vt:lpstr>17. AJAX – Využití technologie AJAX</vt:lpstr>
      <vt:lpstr>17. AJAX – Principy fungování</vt:lpstr>
      <vt:lpstr>17. AJAX – Principy fungování</vt:lpstr>
      <vt:lpstr>17. AJAX – XML HTTP Request</vt:lpstr>
      <vt:lpstr>17. AJAX – XML HTTP Request</vt:lpstr>
      <vt:lpstr>17. AJAX – AJAX pomocí JQuery</vt:lpstr>
      <vt:lpstr>16. Autentizace a autorizace</vt:lpstr>
      <vt:lpstr>16. Autentizace a autorizace  Šifrování a hashování hesel v PHP</vt:lpstr>
      <vt:lpstr>16. Autentizace a autorizace  Šifrování a hashování hesel v PHP</vt:lpstr>
      <vt:lpstr>16. Autentizace a autorizace  Autentizační formulář</vt:lpstr>
      <vt:lpstr>16. Autentizace a autorizace  Cookies</vt:lpstr>
      <vt:lpstr>16. Autentizace a autorizace  Session</vt:lpstr>
      <vt:lpstr>15. HTTP protokol – dotaz a odpověď</vt:lpstr>
      <vt:lpstr>15. HTTP protokol – hlavička</vt:lpstr>
      <vt:lpstr>15. HTTP protokol – funkce header()</vt:lpstr>
      <vt:lpstr>15. HTTP protokol – stavba protokolu</vt:lpstr>
      <vt:lpstr>15. HTTP protokol – stavové kódy</vt:lpstr>
      <vt:lpstr>14. Superglobální proměnné - principy</vt:lpstr>
      <vt:lpstr>14. Superglobální proměnné - server</vt:lpstr>
      <vt:lpstr>14. Superglobální proměnné - $_GET, $_POST…</vt:lpstr>
      <vt:lpstr>14. Superglobální proměnné - $_FILES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Maturitní otázky WBD</dc:title>
  <dc:creator>Jakub Ransdorf</dc:creator>
  <cp:lastModifiedBy>IT</cp:lastModifiedBy>
  <cp:revision>4</cp:revision>
  <dcterms:created xsi:type="dcterms:W3CDTF">2024-04-22T17:00:44Z</dcterms:created>
  <dcterms:modified xsi:type="dcterms:W3CDTF">2024-04-23T11:03:43Z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0x010100EB95AE0033CD3E43956FFBF90B86C87A</vt:lpwstr>
  </property>
</Properties>
</file>