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690C7-074F-485B-B753-79ACD1D2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562AC-6BB4-48A1-A8A2-177BDF33CE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93378-B925-4634-ACCE-80AA6C02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A1CF-0BBD-4116-B2B9-FD77D699E0C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5B086-0E37-477A-9A3B-390BAE627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130E5-94AC-475F-A5B5-0EACB2B1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4727-B539-4A6D-BB72-CA0A222ED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9CC7C-31A2-4CAB-989C-99C6135DE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44C5B-2F35-46C4-AD12-73D3ECCA6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4179D-CFD8-480D-B381-9EB1BD337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A1CF-0BBD-4116-B2B9-FD77D699E0C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D2040-06BD-42EC-A80F-9C2FC185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67A5B-A6FF-4F21-B86F-3CF106A64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4727-B539-4A6D-BB72-CA0A222ED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2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E85FB8-FF64-4D0F-96AE-68915B4260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6CFB8-F811-468E-9E43-A2B170117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21B66-2D72-4437-8DB5-894808AEC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A1CF-0BBD-4116-B2B9-FD77D699E0C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BBCA1-7C53-4550-A06B-B5A177FBF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F0F7D-2FD9-4FF9-8BC3-107977EC4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4727-B539-4A6D-BB72-CA0A222ED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6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AE141-75CB-4C02-BDD9-A630ED354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A4288-AF7B-4B1C-9373-5F7EE47F1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0D22B-00DA-43BB-AFF8-67ECFD45A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A1CF-0BBD-4116-B2B9-FD77D699E0C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A484A-903E-4563-86DB-D07EFB395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500A1-F081-4119-A4F3-291F2AFF9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4727-B539-4A6D-BB72-CA0A222ED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4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D1E5A-4652-4ADE-B664-BCBB2EDCF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03415-B7AA-41E1-ABE3-EA042250A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82F1B-E964-470D-B6AD-D570088D9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A1CF-0BBD-4116-B2B9-FD77D699E0C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089FB-D517-441A-BEB3-237DCCF27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5184B-432A-44A6-A3A9-AA558B9D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4727-B539-4A6D-BB72-CA0A222ED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9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81CB1-87DB-4265-9A2E-26E27C546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8277A-7716-4FB1-B0E3-5400C6D0A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4DC22F-BB61-4F73-A06C-C2C332CCE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0155C-1312-4B75-9B0A-0D30E13A7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A1CF-0BBD-4116-B2B9-FD77D699E0C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8671F-BE25-4668-A24E-440BA799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D370B-61CF-4373-82E6-3124B8B80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4727-B539-4A6D-BB72-CA0A222ED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8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FE579-03E6-483F-98DB-BF3638384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2081C-949E-43A5-A67A-152412166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DCB8F6-9055-4FF0-AF05-4B5EF6D92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D02800-00A8-4745-9143-7232DB2FAD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72B8E7-B12E-41CF-986B-22736E6E8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FC4FA8-3D60-439E-AA34-386A329A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A1CF-0BBD-4116-B2B9-FD77D699E0C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FEBF23-5722-41D2-A25A-301C87D98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7F206-0056-4150-AAC2-83B8BFDE3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4727-B539-4A6D-BB72-CA0A222ED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DEDFF-CF71-45B6-A61D-022D1EBA9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C3EBB2-89FA-451D-8DE5-917201067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A1CF-0BBD-4116-B2B9-FD77D699E0C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C09EA5-0446-42DD-B881-C784698CF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7D3ECF-9EE9-40C4-A58F-5A228B09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4727-B539-4A6D-BB72-CA0A222ED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2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2C60E6-6039-4C7B-B5D8-5461B4777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A1CF-0BBD-4116-B2B9-FD77D699E0C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6C90A0-4EF4-4ECD-BD08-534042363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540DA-8639-4843-B970-4A0D2103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4727-B539-4A6D-BB72-CA0A222ED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1DB3-35C6-4590-BEA4-701D870E4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744B4-5841-4050-B1BC-CD71F6943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FB87D-4A1D-48CC-ABE1-91E1EFBA9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33BC1-6180-4E2E-A0B2-6F35E42F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A1CF-0BBD-4116-B2B9-FD77D699E0C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B030C-A74C-450D-BCFA-0A5325330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6C0D4-9152-4EEA-91FE-D5C1D6302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4727-B539-4A6D-BB72-CA0A222ED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5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72815-5FAF-45DF-BEFA-D33259A81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3A51C2-0AAD-44D2-8C0B-7FAE6A834A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4D214-2817-412E-A9F7-3892BC92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33F30-A30B-4B40-911B-9B84B13F7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A1CF-0BBD-4116-B2B9-FD77D699E0C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ACB95-7543-4641-9E1A-656F12C0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B5141-425F-4CA9-AF3F-2C59ECC9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4727-B539-4A6D-BB72-CA0A222ED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2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3E39DC-E402-44C8-8A48-529A471AA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D80EA-860F-46A6-B677-4510422E2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6AD66-7CE4-4004-A636-05B96C441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4A1CF-0BBD-4116-B2B9-FD77D699E0C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5236A-1D7B-4C11-8225-4B5F4DADCE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697C2-DA8D-4ED4-9C73-751E23132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C4727-B539-4A6D-BB72-CA0A222ED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6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A93233-866F-4819-A357-0DD14EC0A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Dokumentace projektu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FA04F0-86D1-4CF1-A96B-828C708A1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688984"/>
            <a:ext cx="5181600" cy="1240980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cs-CZ" sz="4400" b="1" dirty="0">
                <a:solidFill>
                  <a:schemeClr val="accent1"/>
                </a:solidFill>
              </a:rPr>
              <a:t>1. Analýza požadavků na software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F74714-08C9-4F36-9071-791CEC070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2844343"/>
            <a:ext cx="5181600" cy="930261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cs-CZ" sz="4400" dirty="0"/>
              <a:t>2. Diagramy</a:t>
            </a:r>
            <a:endParaRPr lang="en-US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01F477-9707-4A0D-92A4-CC6B9A95A652}"/>
              </a:ext>
            </a:extLst>
          </p:cNvPr>
          <p:cNvSpPr txBox="1"/>
          <p:nvPr/>
        </p:nvSpPr>
        <p:spPr>
          <a:xfrm>
            <a:off x="838198" y="1854329"/>
            <a:ext cx="1032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i="1" dirty="0"/>
              <a:t>PŘED</a:t>
            </a:r>
            <a:endParaRPr lang="en-US" sz="4000" i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D431FC-F718-4EFF-B1FF-44D2E3CDB81A}"/>
              </a:ext>
            </a:extLst>
          </p:cNvPr>
          <p:cNvSpPr/>
          <p:nvPr/>
        </p:nvSpPr>
        <p:spPr>
          <a:xfrm>
            <a:off x="838198" y="4345164"/>
            <a:ext cx="14256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i="1" dirty="0"/>
              <a:t>PO</a:t>
            </a:r>
            <a:endParaRPr lang="en-US" sz="4000" i="1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1AAE7223-CD60-4AB3-9ABB-E25D8469E8DD}"/>
              </a:ext>
            </a:extLst>
          </p:cNvPr>
          <p:cNvSpPr txBox="1">
            <a:spLocks/>
          </p:cNvSpPr>
          <p:nvPr/>
        </p:nvSpPr>
        <p:spPr>
          <a:xfrm>
            <a:off x="838198" y="4598702"/>
            <a:ext cx="5257802" cy="1739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4400" dirty="0"/>
              <a:t>3. Popis funkcionality</a:t>
            </a:r>
            <a:endParaRPr lang="en-US" sz="4400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73900130-6A7B-4283-9504-1B4F7FC5466F}"/>
              </a:ext>
            </a:extLst>
          </p:cNvPr>
          <p:cNvSpPr txBox="1">
            <a:spLocks/>
          </p:cNvSpPr>
          <p:nvPr/>
        </p:nvSpPr>
        <p:spPr>
          <a:xfrm>
            <a:off x="7311499" y="4598702"/>
            <a:ext cx="5257802" cy="1739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4400" dirty="0"/>
              <a:t>4. Návod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76790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DF63552-46BC-41D7-B582-A4C28F473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požadavků</a:t>
            </a:r>
            <a:endParaRPr lang="en-US" dirty="0"/>
          </a:p>
        </p:txBody>
      </p:sp>
      <p:pic>
        <p:nvPicPr>
          <p:cNvPr id="10" name="Graphic 9" descr="Man">
            <a:extLst>
              <a:ext uri="{FF2B5EF4-FFF2-40B4-BE49-F238E27FC236}">
                <a16:creationId xmlns:a16="http://schemas.microsoft.com/office/drawing/2014/main" id="{457FDC04-DB5C-4E55-A8F2-4D89CCADF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7893" y="1602820"/>
            <a:ext cx="914400" cy="914400"/>
          </a:xfrm>
          <a:prstGeom prst="rect">
            <a:avLst/>
          </a:prstGeom>
        </p:spPr>
      </p:pic>
      <p:pic>
        <p:nvPicPr>
          <p:cNvPr id="12" name="Graphic 11" descr="Group of men">
            <a:extLst>
              <a:ext uri="{FF2B5EF4-FFF2-40B4-BE49-F238E27FC236}">
                <a16:creationId xmlns:a16="http://schemas.microsoft.com/office/drawing/2014/main" id="{37DC1806-B452-4904-9C7E-D7D61052CB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55975" y="1690688"/>
            <a:ext cx="914400" cy="914400"/>
          </a:xfrm>
          <a:prstGeom prst="rect">
            <a:avLst/>
          </a:prstGeom>
        </p:spPr>
      </p:pic>
      <p:pic>
        <p:nvPicPr>
          <p:cNvPr id="13" name="Graphic 12" descr="Man">
            <a:extLst>
              <a:ext uri="{FF2B5EF4-FFF2-40B4-BE49-F238E27FC236}">
                <a16:creationId xmlns:a16="http://schemas.microsoft.com/office/drawing/2014/main" id="{31C2D440-4431-4A77-8345-20ED18876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7775" y="2762212"/>
            <a:ext cx="914400" cy="914400"/>
          </a:xfrm>
          <a:prstGeom prst="rect">
            <a:avLst/>
          </a:prstGeom>
        </p:spPr>
      </p:pic>
      <p:pic>
        <p:nvPicPr>
          <p:cNvPr id="14" name="Graphic 13" descr="Man">
            <a:extLst>
              <a:ext uri="{FF2B5EF4-FFF2-40B4-BE49-F238E27FC236}">
                <a16:creationId xmlns:a16="http://schemas.microsoft.com/office/drawing/2014/main" id="{25F49744-9E04-442F-9A93-63606239FE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47850" y="2762212"/>
            <a:ext cx="914400" cy="914400"/>
          </a:xfrm>
          <a:prstGeom prst="rect">
            <a:avLst/>
          </a:prstGeom>
        </p:spPr>
      </p:pic>
      <p:pic>
        <p:nvPicPr>
          <p:cNvPr id="15" name="Graphic 14" descr="Man">
            <a:extLst>
              <a:ext uri="{FF2B5EF4-FFF2-40B4-BE49-F238E27FC236}">
                <a16:creationId xmlns:a16="http://schemas.microsoft.com/office/drawing/2014/main" id="{2B0B630E-3233-4B1A-9F42-4C27B3002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6275" y="5007750"/>
            <a:ext cx="914400" cy="914400"/>
          </a:xfrm>
          <a:prstGeom prst="rect">
            <a:avLst/>
          </a:prstGeom>
        </p:spPr>
      </p:pic>
      <p:pic>
        <p:nvPicPr>
          <p:cNvPr id="16" name="Graphic 15" descr="Man">
            <a:extLst>
              <a:ext uri="{FF2B5EF4-FFF2-40B4-BE49-F238E27FC236}">
                <a16:creationId xmlns:a16="http://schemas.microsoft.com/office/drawing/2014/main" id="{058A0469-65BF-4BDF-8903-2B8CA1C283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52750" y="4674375"/>
            <a:ext cx="914400" cy="914400"/>
          </a:xfrm>
          <a:prstGeom prst="rect">
            <a:avLst/>
          </a:prstGeom>
        </p:spPr>
      </p:pic>
      <p:pic>
        <p:nvPicPr>
          <p:cNvPr id="17" name="Graphic 16" descr="Man">
            <a:extLst>
              <a:ext uri="{FF2B5EF4-FFF2-40B4-BE49-F238E27FC236}">
                <a16:creationId xmlns:a16="http://schemas.microsoft.com/office/drawing/2014/main" id="{D787E1E3-2D6C-4E21-80B5-E1202C434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48300" y="815569"/>
            <a:ext cx="914400" cy="914400"/>
          </a:xfrm>
          <a:prstGeom prst="rect">
            <a:avLst/>
          </a:prstGeom>
        </p:spPr>
      </p:pic>
      <p:pic>
        <p:nvPicPr>
          <p:cNvPr id="18" name="Graphic 17" descr="Man">
            <a:extLst>
              <a:ext uri="{FF2B5EF4-FFF2-40B4-BE49-F238E27FC236}">
                <a16:creationId xmlns:a16="http://schemas.microsoft.com/office/drawing/2014/main" id="{479F60B6-4247-4DB2-A010-7E5B0A23DF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9950" y="1690688"/>
            <a:ext cx="914400" cy="914400"/>
          </a:xfrm>
          <a:prstGeom prst="rect">
            <a:avLst/>
          </a:prstGeom>
        </p:spPr>
      </p:pic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F2B4DA7E-A6B6-40C8-A834-DDB9EEE10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0" y="2766975"/>
            <a:ext cx="914400" cy="914400"/>
          </a:xfrm>
          <a:prstGeom prst="rect">
            <a:avLst/>
          </a:prstGeom>
        </p:spPr>
      </p:pic>
      <p:pic>
        <p:nvPicPr>
          <p:cNvPr id="20" name="Graphic 19" descr="Man">
            <a:extLst>
              <a:ext uri="{FF2B5EF4-FFF2-40B4-BE49-F238E27FC236}">
                <a16:creationId xmlns:a16="http://schemas.microsoft.com/office/drawing/2014/main" id="{14384FA8-F6AA-47C9-B123-EA7BCE1BA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9400" y="4538625"/>
            <a:ext cx="914400" cy="914400"/>
          </a:xfrm>
          <a:prstGeom prst="rect">
            <a:avLst/>
          </a:prstGeom>
        </p:spPr>
      </p:pic>
      <p:pic>
        <p:nvPicPr>
          <p:cNvPr id="21" name="Graphic 20" descr="Group of men">
            <a:extLst>
              <a:ext uri="{FF2B5EF4-FFF2-40B4-BE49-F238E27FC236}">
                <a16:creationId xmlns:a16="http://schemas.microsoft.com/office/drawing/2014/main" id="{BBB086B9-26AB-4A54-A304-3BD29FFF7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86950" y="2600326"/>
            <a:ext cx="914400" cy="914400"/>
          </a:xfrm>
          <a:prstGeom prst="rect">
            <a:avLst/>
          </a:prstGeom>
        </p:spPr>
      </p:pic>
      <p:pic>
        <p:nvPicPr>
          <p:cNvPr id="22" name="Graphic 21" descr="Group of men">
            <a:extLst>
              <a:ext uri="{FF2B5EF4-FFF2-40B4-BE49-F238E27FC236}">
                <a16:creationId xmlns:a16="http://schemas.microsoft.com/office/drawing/2014/main" id="{A17A89DF-D71F-439E-87BE-12B5AA3A21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25000" y="854850"/>
            <a:ext cx="914400" cy="914400"/>
          </a:xfrm>
          <a:prstGeom prst="rect">
            <a:avLst/>
          </a:prstGeom>
        </p:spPr>
      </p:pic>
      <p:pic>
        <p:nvPicPr>
          <p:cNvPr id="23" name="Graphic 22" descr="Group of men">
            <a:extLst>
              <a:ext uri="{FF2B5EF4-FFF2-40B4-BE49-F238E27FC236}">
                <a16:creationId xmlns:a16="http://schemas.microsoft.com/office/drawing/2014/main" id="{1DF97C14-4A9F-4820-A1AB-3CE4615296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74925" y="854850"/>
            <a:ext cx="914400" cy="914400"/>
          </a:xfrm>
          <a:prstGeom prst="rect">
            <a:avLst/>
          </a:prstGeom>
        </p:spPr>
      </p:pic>
      <p:pic>
        <p:nvPicPr>
          <p:cNvPr id="24" name="Graphic 23" descr="Group of men">
            <a:extLst>
              <a:ext uri="{FF2B5EF4-FFF2-40B4-BE49-F238E27FC236}">
                <a16:creationId xmlns:a16="http://schemas.microsoft.com/office/drawing/2014/main" id="{920A14F8-35ED-4811-9073-ED0CBC06C1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05900" y="1690688"/>
            <a:ext cx="914400" cy="914400"/>
          </a:xfrm>
          <a:prstGeom prst="rect">
            <a:avLst/>
          </a:prstGeom>
        </p:spPr>
      </p:pic>
      <p:pic>
        <p:nvPicPr>
          <p:cNvPr id="25" name="Graphic 24" descr="Group of men">
            <a:extLst>
              <a:ext uri="{FF2B5EF4-FFF2-40B4-BE49-F238E27FC236}">
                <a16:creationId xmlns:a16="http://schemas.microsoft.com/office/drawing/2014/main" id="{27970C69-37C4-4C9C-A089-8BFD5DFAF8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36875" y="2600326"/>
            <a:ext cx="914400" cy="914400"/>
          </a:xfrm>
          <a:prstGeom prst="rect">
            <a:avLst/>
          </a:prstGeom>
        </p:spPr>
      </p:pic>
      <p:pic>
        <p:nvPicPr>
          <p:cNvPr id="26" name="Graphic 25" descr="Man">
            <a:extLst>
              <a:ext uri="{FF2B5EF4-FFF2-40B4-BE49-F238E27FC236}">
                <a16:creationId xmlns:a16="http://schemas.microsoft.com/office/drawing/2014/main" id="{22987501-9DE4-4BDA-A122-3B86D9D9FB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82012" y="3933787"/>
            <a:ext cx="2147925" cy="214792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E846FF4-5B72-492E-816A-15481C93AF5D}"/>
              </a:ext>
            </a:extLst>
          </p:cNvPr>
          <p:cNvSpPr txBox="1"/>
          <p:nvPr/>
        </p:nvSpPr>
        <p:spPr>
          <a:xfrm>
            <a:off x="9332881" y="6081712"/>
            <a:ext cx="1108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ANALYTIK</a:t>
            </a:r>
            <a:endParaRPr lang="en-US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EBBEED2-F1B5-4D03-B505-E7F1754E5FE4}"/>
              </a:ext>
            </a:extLst>
          </p:cNvPr>
          <p:cNvSpPr txBox="1"/>
          <p:nvPr/>
        </p:nvSpPr>
        <p:spPr>
          <a:xfrm>
            <a:off x="6505537" y="5453025"/>
            <a:ext cx="1336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IT oddělení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76C556-2DF1-4C05-94C4-664D9F120082}"/>
              </a:ext>
            </a:extLst>
          </p:cNvPr>
          <p:cNvSpPr txBox="1"/>
          <p:nvPr/>
        </p:nvSpPr>
        <p:spPr>
          <a:xfrm>
            <a:off x="2939178" y="5588775"/>
            <a:ext cx="1011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Ekonom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E38EBCD-014F-43C4-B4F2-F828E56408DB}"/>
              </a:ext>
            </a:extLst>
          </p:cNvPr>
          <p:cNvSpPr txBox="1"/>
          <p:nvPr/>
        </p:nvSpPr>
        <p:spPr>
          <a:xfrm>
            <a:off x="529254" y="5958107"/>
            <a:ext cx="1153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Marketing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507B50-4B2C-4B3C-818F-F1CB904FD701}"/>
              </a:ext>
            </a:extLst>
          </p:cNvPr>
          <p:cNvSpPr txBox="1"/>
          <p:nvPr/>
        </p:nvSpPr>
        <p:spPr>
          <a:xfrm>
            <a:off x="1442293" y="3712569"/>
            <a:ext cx="1108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Provoz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F47AF0B-6751-43D6-BD57-71A1CC88118C}"/>
              </a:ext>
            </a:extLst>
          </p:cNvPr>
          <p:cNvSpPr txBox="1"/>
          <p:nvPr/>
        </p:nvSpPr>
        <p:spPr>
          <a:xfrm>
            <a:off x="309005" y="2498984"/>
            <a:ext cx="140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Lidské zdroje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A9A634-FEE0-4104-A292-B2D236FD9CA1}"/>
              </a:ext>
            </a:extLst>
          </p:cNvPr>
          <p:cNvSpPr txBox="1"/>
          <p:nvPr/>
        </p:nvSpPr>
        <p:spPr>
          <a:xfrm>
            <a:off x="3444812" y="2600326"/>
            <a:ext cx="1108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Dotace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FDB0AA-6C63-478C-838C-6DE5C95CFAB8}"/>
              </a:ext>
            </a:extLst>
          </p:cNvPr>
          <p:cNvSpPr txBox="1"/>
          <p:nvPr/>
        </p:nvSpPr>
        <p:spPr>
          <a:xfrm>
            <a:off x="5489832" y="1690688"/>
            <a:ext cx="87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Ředitel</a:t>
            </a:r>
            <a:endParaRPr lang="en-US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30BCCC1-1BDD-4D5C-A7CB-B26454DF59DA}"/>
              </a:ext>
            </a:extLst>
          </p:cNvPr>
          <p:cNvSpPr txBox="1"/>
          <p:nvPr/>
        </p:nvSpPr>
        <p:spPr>
          <a:xfrm>
            <a:off x="4836173" y="37125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Účetní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8359619-A684-4FF2-B0BF-A3D9B34FBDEC}"/>
              </a:ext>
            </a:extLst>
          </p:cNvPr>
          <p:cNvSpPr txBox="1"/>
          <p:nvPr/>
        </p:nvSpPr>
        <p:spPr>
          <a:xfrm>
            <a:off x="9380253" y="591622"/>
            <a:ext cx="1108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Zákazníci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63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D432C-9A64-4F5A-9D9F-D21D892F0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36B41-3CAE-4B9A-B87A-167DB73F0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Zpracujte alespoň 10 funkčních a 1 systémový požadavek pro vaší praxi.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Nezapomeňte na jejich identifikaci.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Odevzdávejte ve formátu *.txt do Moodlu.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Termín pátek 17. 4. 23:59.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3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325B8-ABBC-4FD7-9AE6-762703E1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4380"/>
            <a:ext cx="9144000" cy="2387600"/>
          </a:xfrm>
        </p:spPr>
        <p:txBody>
          <a:bodyPr/>
          <a:lstStyle/>
          <a:p>
            <a:r>
              <a:rPr lang="cs-CZ" b="1" dirty="0"/>
              <a:t>Analýza požadavků na software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732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177758-12DD-4CC9-902C-4B9C51CB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6463A-3B90-4B1B-AEED-4C7055AD1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024" y="685801"/>
            <a:ext cx="5776976" cy="1716314"/>
          </a:xfrm>
        </p:spPr>
        <p:txBody>
          <a:bodyPr anchor="t">
            <a:normAutofit/>
          </a:bodyPr>
          <a:lstStyle/>
          <a:p>
            <a:r>
              <a:rPr lang="cs-CZ" sz="5000" dirty="0"/>
              <a:t>Problémy výroby softwaru</a:t>
            </a:r>
            <a:endParaRPr lang="en-US" sz="5000" dirty="0"/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7" name="Graphic 6" descr="Slippery">
            <a:extLst>
              <a:ext uri="{FF2B5EF4-FFF2-40B4-BE49-F238E27FC236}">
                <a16:creationId xmlns:a16="http://schemas.microsoft.com/office/drawing/2014/main" id="{4D980E53-F9A7-4A0D-9C87-F18C57913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759" y="914399"/>
            <a:ext cx="5072883" cy="507288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96128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D7541-56B3-427A-90F4-D271B0A0D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024" y="2575345"/>
            <a:ext cx="5776976" cy="3498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Nedostatek informací od uživatelů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Neúplné požadavky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Neustálé změny požadavků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Zákazníci odmítají na definici požadavků spolupracovat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AED12-CF28-43A6-8569-16EDA5BB9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552" y="2989597"/>
            <a:ext cx="5843806" cy="2671178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4800" b="1" kern="1200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&gt;&gt;</a:t>
            </a:r>
            <a:r>
              <a:rPr lang="en-US" sz="4800" kern="1200" dirty="0">
                <a:solidFill>
                  <a:srgbClr val="080808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800" b="1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Sběr</a:t>
            </a:r>
            <a:r>
              <a:rPr lang="en-US" sz="4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4800" b="1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dokumentace</a:t>
            </a:r>
            <a:r>
              <a:rPr lang="en-US" sz="4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4800" b="1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správa</a:t>
            </a:r>
            <a:r>
              <a:rPr lang="en-US" sz="4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800" b="1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požadavků</a:t>
            </a:r>
            <a:endParaRPr lang="en-US" sz="4800" b="1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5060F-597A-4628-A3E6-C4A890557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1313796"/>
            <a:ext cx="5782716" cy="98902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 err="1">
                <a:solidFill>
                  <a:srgbClr val="080808"/>
                </a:solidFill>
                <a:latin typeface="+mj-lt"/>
                <a:ea typeface="+mj-ea"/>
                <a:cs typeface="+mj-cs"/>
              </a:rPr>
              <a:t>Jak</a:t>
            </a:r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 to </a:t>
            </a:r>
            <a:r>
              <a:rPr lang="en-US" sz="3600" kern="1200" dirty="0" err="1">
                <a:solidFill>
                  <a:srgbClr val="080808"/>
                </a:solidFill>
                <a:latin typeface="+mj-lt"/>
                <a:ea typeface="+mj-ea"/>
                <a:cs typeface="+mj-cs"/>
              </a:rPr>
              <a:t>vyřešit</a:t>
            </a:r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118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EBAD-11EF-4A50-A54E-DA322A215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498" y="908344"/>
            <a:ext cx="5244301" cy="1538130"/>
          </a:xfrm>
        </p:spPr>
        <p:txBody>
          <a:bodyPr>
            <a:normAutofit/>
          </a:bodyPr>
          <a:lstStyle/>
          <a:p>
            <a:r>
              <a:rPr lang="cs-CZ"/>
              <a:t>Výhody sběru požadavků</a:t>
            </a:r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Graphic 6" descr="Laptop Secure">
            <a:extLst>
              <a:ext uri="{FF2B5EF4-FFF2-40B4-BE49-F238E27FC236}">
                <a16:creationId xmlns:a16="http://schemas.microsoft.com/office/drawing/2014/main" id="{BFB750ED-F4F1-424A-9528-BC4C3A5A6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80173" y="1790732"/>
            <a:ext cx="3267942" cy="326794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BA607-4EE6-4A09-8036-09ADD1938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158" y="2706865"/>
            <a:ext cx="5383652" cy="3470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00B050"/>
                </a:solidFill>
              </a:rPr>
              <a:t>Zmenšení objemu předělávané práce, zvýšení produktivity práce</a:t>
            </a:r>
          </a:p>
          <a:p>
            <a:pPr marL="0" indent="0">
              <a:buNone/>
            </a:pPr>
            <a:endParaRPr lang="cs-CZ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rgbClr val="00B050"/>
                </a:solidFill>
              </a:rPr>
              <a:t>Zvládnutí „tichého“ nárůstu projektu i změny požadavků</a:t>
            </a:r>
          </a:p>
          <a:p>
            <a:pPr marL="0" indent="0">
              <a:buNone/>
            </a:pPr>
            <a:endParaRPr lang="cs-CZ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rgbClr val="00B050"/>
                </a:solidFill>
              </a:rPr>
              <a:t>Dosáhnutí vyšší spokojenosti zákazníků</a:t>
            </a:r>
          </a:p>
          <a:p>
            <a:pPr marL="0" indent="0">
              <a:buNone/>
            </a:pPr>
            <a:endParaRPr lang="cs-CZ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rgbClr val="00B050"/>
                </a:solidFill>
              </a:rPr>
              <a:t>Snížení nákladů na údržbu a budoucí podporu</a:t>
            </a:r>
          </a:p>
        </p:txBody>
      </p:sp>
    </p:spTree>
    <p:extLst>
      <p:ext uri="{BB962C8B-B14F-4D97-AF65-F5344CB8AC3E}">
        <p14:creationId xmlns:p14="http://schemas.microsoft.com/office/powerpoint/2010/main" val="2773032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8E356-8338-49C4-8B88-09FFEE7F7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0315"/>
            <a:ext cx="10515600" cy="554664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8800" dirty="0">
                <a:latin typeface="Arial Black" panose="020B0A04020102020204" pitchFamily="34" charset="0"/>
              </a:rPr>
              <a:t>Klasická situace</a:t>
            </a:r>
            <a:endParaRPr lang="en-US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463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5FC66-DFC3-42B0-9C09-093B56A5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 toho plyne?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ED6FB-EB33-4423-AC63-B02AA5856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cs-CZ" sz="4800" b="1" dirty="0">
                <a:solidFill>
                  <a:schemeClr val="accent2">
                    <a:lumMod val="50000"/>
                  </a:schemeClr>
                </a:solidFill>
              </a:rPr>
              <a:t>Kvalitní software se mimo jiné pozná podle toho, jak moc naplňuje uživatelovi požadavky...</a:t>
            </a:r>
          </a:p>
          <a:p>
            <a:pPr marL="0" indent="0" algn="ctr">
              <a:buNone/>
            </a:pPr>
            <a:endParaRPr lang="cs-CZ" i="1" dirty="0"/>
          </a:p>
          <a:p>
            <a:pPr marL="0" indent="0" algn="ctr">
              <a:buNone/>
            </a:pPr>
            <a:r>
              <a:rPr lang="cs-CZ" sz="6000" i="1" dirty="0"/>
              <a:t>(i ty, o kterých nevěděl)</a:t>
            </a:r>
            <a:endParaRPr lang="en-US" sz="6000" i="1" dirty="0"/>
          </a:p>
        </p:txBody>
      </p:sp>
    </p:spTree>
    <p:extLst>
      <p:ext uri="{BB962C8B-B14F-4D97-AF65-F5344CB8AC3E}">
        <p14:creationId xmlns:p14="http://schemas.microsoft.com/office/powerpoint/2010/main" val="208914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5C3A-CF98-4EF1-BC41-977F8889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vypadá požadavek?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F5F34-E22E-4AC1-AFCD-57BC59DBC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366" y="2636507"/>
            <a:ext cx="10515600" cy="69245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sz="4000" b="1" dirty="0">
                <a:solidFill>
                  <a:srgbClr val="002060"/>
                </a:solidFill>
              </a:rPr>
              <a:t>Jako &lt;někdo&gt; potřebuji &lt;něco&gt;, protože &lt;přínos&gt;.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8745BC-26CF-474F-994B-5EB1F6B72AAA}"/>
              </a:ext>
            </a:extLst>
          </p:cNvPr>
          <p:cNvSpPr/>
          <p:nvPr/>
        </p:nvSpPr>
        <p:spPr>
          <a:xfrm>
            <a:off x="1202109" y="3224199"/>
            <a:ext cx="100541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i="1" dirty="0">
                <a:solidFill>
                  <a:srgbClr val="002060"/>
                </a:solidFill>
              </a:rPr>
              <a:t>Jako učitel potřebuji chodit do školy, protože jsem schopen danou látku předat žákům rychleji.</a:t>
            </a:r>
            <a:endParaRPr lang="en-US" sz="2000" b="1" i="1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2DE1A7-8CEB-4014-B384-01FB44D1E03F}"/>
              </a:ext>
            </a:extLst>
          </p:cNvPr>
          <p:cNvSpPr txBox="1"/>
          <p:nvPr/>
        </p:nvSpPr>
        <p:spPr>
          <a:xfrm>
            <a:off x="2414725" y="4868226"/>
            <a:ext cx="7362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+ IDENTIFIKACE POŽADAVKU: například označením, číslem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8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0487C8-F4E1-4BA5-8596-0F43B9531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Typy požadavků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C696FC-67BF-4067-A5B0-15BACEC155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Funkční požadavek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E703E8-F501-4626-8537-F0BCB642D1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Požadavek na funkcionalitu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Jako učitel potřebuji zadat známku do systému, protože je to nezbytný předpoklad k tisku vysvědčení.</a:t>
            </a:r>
            <a:endParaRPr lang="en-US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2065316-72CB-47AE-B471-F1E5EF86F2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2"/>
                </a:solidFill>
              </a:rPr>
              <a:t>Systémový požadavek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030C998-3744-4127-86BF-1967871FD37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Požadavek na kompatibilitu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Jako ředitel potřebuji, aby systém zadávání známek měl přehledné grafické rozhraní, protože bude nutné, aby se s ním v krátké době naučili pracovat všichni učitelé.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1811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214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Helvetica Neue Medium</vt:lpstr>
      <vt:lpstr>Office Theme</vt:lpstr>
      <vt:lpstr>Dokumentace projektu</vt:lpstr>
      <vt:lpstr>Analýza požadavků na software</vt:lpstr>
      <vt:lpstr>Problémy výroby softwaru</vt:lpstr>
      <vt:lpstr>Jak to vyřešit?</vt:lpstr>
      <vt:lpstr>Výhody sběru požadavků</vt:lpstr>
      <vt:lpstr>PowerPoint Presentation</vt:lpstr>
      <vt:lpstr>Co z toho plyne?</vt:lpstr>
      <vt:lpstr>Jak vypadá požadavek?</vt:lpstr>
      <vt:lpstr>Typy požadavků</vt:lpstr>
      <vt:lpstr>Sběr požadavků</vt:lpstr>
      <vt:lpstr>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požadavků na software</dc:title>
  <dc:creator>Jakub Ransdorf</dc:creator>
  <cp:lastModifiedBy>Jakub Ransdorf</cp:lastModifiedBy>
  <cp:revision>7</cp:revision>
  <dcterms:created xsi:type="dcterms:W3CDTF">2020-04-15T09:50:31Z</dcterms:created>
  <dcterms:modified xsi:type="dcterms:W3CDTF">2020-04-15T10:50:17Z</dcterms:modified>
</cp:coreProperties>
</file>